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5"/>
  </p:notesMasterIdLst>
  <p:handoutMasterIdLst>
    <p:handoutMasterId r:id="rId26"/>
  </p:handoutMasterIdLst>
  <p:sldIdLst>
    <p:sldId id="265" r:id="rId4"/>
    <p:sldId id="290" r:id="rId5"/>
    <p:sldId id="275" r:id="rId6"/>
    <p:sldId id="289" r:id="rId7"/>
    <p:sldId id="288" r:id="rId8"/>
    <p:sldId id="292" r:id="rId9"/>
    <p:sldId id="291" r:id="rId10"/>
    <p:sldId id="294" r:id="rId11"/>
    <p:sldId id="295" r:id="rId12"/>
    <p:sldId id="297" r:id="rId13"/>
    <p:sldId id="296" r:id="rId14"/>
    <p:sldId id="298" r:id="rId15"/>
    <p:sldId id="300" r:id="rId16"/>
    <p:sldId id="299" r:id="rId17"/>
    <p:sldId id="301" r:id="rId18"/>
    <p:sldId id="303" r:id="rId19"/>
    <p:sldId id="302" r:id="rId20"/>
    <p:sldId id="305" r:id="rId21"/>
    <p:sldId id="304" r:id="rId22"/>
    <p:sldId id="306" r:id="rId23"/>
    <p:sldId id="271" r:id="rId24"/>
  </p:sldIdLst>
  <p:sldSz cx="12192000" cy="6858000"/>
  <p:notesSz cx="6858000" cy="9144000"/>
  <p:embeddedFontLst>
    <p:embeddedFont>
      <p:font typeface="Montserrat" panose="020B0604020202020204" charset="-52"/>
      <p:regular r:id="rId27"/>
      <p:bold r:id="rId28"/>
      <p:italic r:id="rId29"/>
      <p:boldItalic r:id="rId30"/>
    </p:embeddedFont>
    <p:embeddedFont>
      <p:font typeface="Montserrat Medium" panose="020B0604020202020204" charset="-52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90"/>
            <p14:sldId id="275"/>
            <p14:sldId id="289"/>
            <p14:sldId id="288"/>
            <p14:sldId id="292"/>
            <p14:sldId id="291"/>
            <p14:sldId id="294"/>
            <p14:sldId id="295"/>
            <p14:sldId id="297"/>
            <p14:sldId id="296"/>
            <p14:sldId id="298"/>
            <p14:sldId id="300"/>
            <p14:sldId id="299"/>
            <p14:sldId id="301"/>
            <p14:sldId id="303"/>
            <p14:sldId id="302"/>
            <p14:sldId id="305"/>
            <p14:sldId id="304"/>
            <p14:sldId id="30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91" d="100"/>
          <a:sy n="91" d="100"/>
        </p:scale>
        <p:origin x="264" y="84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xmlns="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xmlns="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xmlns="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xmlns="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xmlns="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xmlns="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xmlns="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xmlns="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xmlns="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xmlns="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xmlns="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xmlns="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xmlns="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xmlns="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xmlns="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xmlns="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xmlns="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xmlns="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xmlns="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xmlns="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xmlns="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xmlns="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xmlns="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xmlns="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xmlns="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xmlns="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xmlns="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xmlns="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xmlns="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xmlns="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xmlns="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xmlns="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xmlns="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xmlns="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xmlns="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xmlns="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xmlns="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xmlns="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xmlns="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xmlns="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xmlns="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xmlns="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xmlns="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xmlns="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xmlns="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xmlns="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xmlns="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xmlns="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xmlns="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xmlns="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xmlns="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xmlns="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xmlns="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xmlns="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xmlns="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xmlns="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xmlns="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xmlns="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xmlns="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xmlns="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xmlns="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xmlns="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xmlns="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xmlns="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xmlns="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xmlns="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xmlns="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eowmeowmeowmeowmeow/gtsrb-german-traffic-sign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Проект №8</a:t>
            </a:r>
            <a:br>
              <a:rPr lang="ru-RU" dirty="0" smtClean="0"/>
            </a:br>
            <a:r>
              <a:rPr lang="ru-RU" dirty="0" smtClean="0"/>
              <a:t>Классификация дорожных знаков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 smtClean="0"/>
              <a:t>Эстер</a:t>
            </a:r>
            <a:r>
              <a:rPr lang="ru-RU" dirty="0" smtClean="0"/>
              <a:t> Мария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2025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35117"/>
            <a:ext cx="10524808" cy="4772766"/>
          </a:xfrm>
        </p:spPr>
        <p:txBody>
          <a:bodyPr>
            <a:normAutofit lnSpcReduction="10000"/>
          </a:bodyPr>
          <a:lstStyle/>
          <a:p>
            <a:r>
              <a:rPr lang="ru-RU" sz="1100" b="1" i="1" dirty="0"/>
              <a:t>Архитектура CNN с регуляризацией</a:t>
            </a:r>
          </a:p>
          <a:p>
            <a:r>
              <a:rPr lang="ru-RU" sz="1100" b="1" dirty="0"/>
              <a:t>Структура модели</a:t>
            </a:r>
            <a:r>
              <a:rPr lang="ru-RU" sz="1100" b="1" dirty="0" smtClean="0"/>
              <a:t>:</a:t>
            </a:r>
            <a:endParaRPr lang="ru-RU" sz="1100" b="1" dirty="0"/>
          </a:p>
          <a:p>
            <a:r>
              <a:rPr lang="ru-RU" sz="1100" dirty="0"/>
              <a:t>Трехблочная </a:t>
            </a:r>
            <a:r>
              <a:rPr lang="ru-RU" sz="1100" dirty="0" err="1"/>
              <a:t>сверточная</a:t>
            </a:r>
            <a:r>
              <a:rPr lang="ru-RU" sz="1100" dirty="0"/>
              <a:t> архитектура с последовательным увеличением фильтров (32 → 64 → 128</a:t>
            </a:r>
            <a:r>
              <a:rPr lang="ru-RU" sz="1100" dirty="0" smtClean="0"/>
              <a:t>).</a:t>
            </a:r>
            <a:endParaRPr lang="ru-RU" sz="1100" dirty="0"/>
          </a:p>
          <a:p>
            <a:r>
              <a:rPr lang="ru-RU" sz="1100" dirty="0"/>
              <a:t>Механизмы регуляризации</a:t>
            </a:r>
            <a:r>
              <a:rPr lang="ru-RU" sz="1100" dirty="0" smtClean="0"/>
              <a:t>:</a:t>
            </a:r>
            <a:endParaRPr lang="ru-RU" sz="1100" dirty="0"/>
          </a:p>
          <a:p>
            <a:r>
              <a:rPr lang="ru-RU" sz="1100" dirty="0"/>
              <a:t>L2-регуляризация ядер (</a:t>
            </a:r>
            <a:r>
              <a:rPr lang="ru-RU" sz="1100" dirty="0" err="1"/>
              <a:t>kernel_regularizer</a:t>
            </a:r>
            <a:r>
              <a:rPr lang="ru-RU" sz="1100" dirty="0"/>
              <a:t>=l2(0.001</a:t>
            </a:r>
            <a:r>
              <a:rPr lang="ru-RU" sz="1100" dirty="0" smtClean="0"/>
              <a:t>))</a:t>
            </a:r>
            <a:endParaRPr lang="ru-RU" sz="1100" dirty="0"/>
          </a:p>
          <a:p>
            <a:r>
              <a:rPr lang="ru-RU" sz="1100" dirty="0"/>
              <a:t>Пакетная нормализация (</a:t>
            </a:r>
            <a:r>
              <a:rPr lang="ru-RU" sz="1100" dirty="0" err="1"/>
              <a:t>BatchNormalization</a:t>
            </a:r>
            <a:r>
              <a:rPr lang="ru-RU" sz="1100" dirty="0"/>
              <a:t>) после каждого </a:t>
            </a:r>
            <a:r>
              <a:rPr lang="ru-RU" sz="1100" dirty="0" err="1"/>
              <a:t>сверточного</a:t>
            </a:r>
            <a:r>
              <a:rPr lang="ru-RU" sz="1100" dirty="0"/>
              <a:t> </a:t>
            </a:r>
            <a:r>
              <a:rPr lang="ru-RU" sz="1100" dirty="0" smtClean="0"/>
              <a:t>слоя</a:t>
            </a:r>
            <a:endParaRPr lang="ru-RU" sz="1100" dirty="0"/>
          </a:p>
          <a:p>
            <a:r>
              <a:rPr lang="ru-RU" sz="1100" dirty="0" err="1"/>
              <a:t>Dropout</a:t>
            </a:r>
            <a:r>
              <a:rPr lang="ru-RU" sz="1100" dirty="0"/>
              <a:t> с возрастающей вероятностью (0.2 → 0.5) для предотвращения </a:t>
            </a:r>
            <a:r>
              <a:rPr lang="ru-RU" sz="1100" dirty="0" smtClean="0"/>
              <a:t>переобучения</a:t>
            </a:r>
            <a:endParaRPr lang="en-US" sz="1100" dirty="0" smtClean="0"/>
          </a:p>
          <a:p>
            <a:r>
              <a:rPr lang="ru-RU" sz="1100" b="1" dirty="0"/>
              <a:t>Выходной слой</a:t>
            </a:r>
            <a:r>
              <a:rPr lang="ru-RU" sz="1100" b="1" dirty="0" smtClean="0"/>
              <a:t>:</a:t>
            </a:r>
            <a:endParaRPr lang="ru-RU" sz="1100" b="1" dirty="0"/>
          </a:p>
          <a:p>
            <a:r>
              <a:rPr lang="ru-RU" sz="1100" dirty="0" err="1"/>
              <a:t>Полносвязный</a:t>
            </a:r>
            <a:r>
              <a:rPr lang="ru-RU" sz="1100" dirty="0"/>
              <a:t> слой с </a:t>
            </a:r>
            <a:r>
              <a:rPr lang="ru-RU" sz="1100" dirty="0" err="1"/>
              <a:t>softmax</a:t>
            </a:r>
            <a:r>
              <a:rPr lang="ru-RU" sz="1100" dirty="0"/>
              <a:t> для классификации 43 классов дорожных знаков</a:t>
            </a:r>
            <a:r>
              <a:rPr lang="ru-RU" sz="1100" dirty="0" smtClean="0"/>
              <a:t>.</a:t>
            </a:r>
            <a:endParaRPr lang="ru-RU" sz="1100" dirty="0"/>
          </a:p>
          <a:p>
            <a:r>
              <a:rPr lang="ru-RU" sz="1100" b="1" dirty="0" smtClean="0"/>
              <a:t>Компил</a:t>
            </a:r>
            <a:r>
              <a:rPr lang="ru-RU" sz="1100" b="1" dirty="0"/>
              <a:t>я</a:t>
            </a:r>
            <a:r>
              <a:rPr lang="ru-RU" sz="1100" b="1" dirty="0" smtClean="0"/>
              <a:t>ция </a:t>
            </a:r>
            <a:r>
              <a:rPr lang="ru-RU" sz="1100" b="1" dirty="0"/>
              <a:t>модели</a:t>
            </a:r>
            <a:r>
              <a:rPr lang="ru-RU" sz="1100" b="1" dirty="0" smtClean="0"/>
              <a:t>:</a:t>
            </a:r>
            <a:endParaRPr lang="ru-RU" sz="1100" b="1" dirty="0"/>
          </a:p>
          <a:p>
            <a:r>
              <a:rPr lang="ru-RU" sz="1100" dirty="0"/>
              <a:t>Оптимизатор: </a:t>
            </a:r>
            <a:r>
              <a:rPr lang="ru-RU" sz="1100" dirty="0" err="1" smtClean="0"/>
              <a:t>Adam</a:t>
            </a:r>
            <a:endParaRPr lang="ru-RU" sz="1100" dirty="0"/>
          </a:p>
          <a:p>
            <a:r>
              <a:rPr lang="ru-RU" sz="1100" dirty="0"/>
              <a:t>Функция потерь: </a:t>
            </a:r>
            <a:r>
              <a:rPr lang="ru-RU" sz="1100" dirty="0" err="1" smtClean="0"/>
              <a:t>categorical_crossentropy</a:t>
            </a:r>
            <a:endParaRPr lang="ru-RU" sz="1100" dirty="0"/>
          </a:p>
          <a:p>
            <a:r>
              <a:rPr lang="ru-RU" sz="1100" dirty="0"/>
              <a:t>Дополнительные метрики: </a:t>
            </a:r>
            <a:r>
              <a:rPr lang="ru-RU" sz="1100" dirty="0" err="1"/>
              <a:t>accuracy</a:t>
            </a:r>
            <a:r>
              <a:rPr lang="ru-RU" sz="1100" dirty="0"/>
              <a:t>, </a:t>
            </a:r>
            <a:r>
              <a:rPr lang="ru-RU" sz="1100" dirty="0" err="1"/>
              <a:t>precision</a:t>
            </a:r>
            <a:r>
              <a:rPr lang="ru-RU" sz="1100" dirty="0"/>
              <a:t>, </a:t>
            </a:r>
            <a:r>
              <a:rPr lang="ru-RU" sz="1100" dirty="0" err="1" smtClean="0"/>
              <a:t>recall</a:t>
            </a:r>
            <a:endParaRPr lang="ru-RU" sz="1100" dirty="0" smtClean="0"/>
          </a:p>
          <a:p>
            <a:r>
              <a:rPr lang="ru-RU" sz="1100" b="1" dirty="0" err="1"/>
              <a:t>Коллбеки</a:t>
            </a:r>
            <a:r>
              <a:rPr lang="ru-RU" sz="1100" b="1" dirty="0"/>
              <a:t> для </a:t>
            </a:r>
            <a:r>
              <a:rPr lang="ru-RU" sz="1100" b="1" dirty="0" smtClean="0"/>
              <a:t>оптимизации</a:t>
            </a:r>
          </a:p>
          <a:p>
            <a:r>
              <a:rPr lang="ru-RU" sz="1100" dirty="0"/>
              <a:t>(</a:t>
            </a:r>
            <a:r>
              <a:rPr lang="ru-RU" sz="1100" dirty="0" err="1" smtClean="0"/>
              <a:t>Коллбэк</a:t>
            </a:r>
            <a:r>
              <a:rPr lang="ru-RU" sz="1100" dirty="0"/>
              <a:t> + </a:t>
            </a:r>
            <a:r>
              <a:rPr lang="ru-RU" sz="1100" dirty="0" smtClean="0"/>
              <a:t>Назначение)</a:t>
            </a:r>
          </a:p>
          <a:p>
            <a:r>
              <a:rPr lang="en-GB" sz="1100" dirty="0" err="1" smtClean="0"/>
              <a:t>EarlyStopping</a:t>
            </a:r>
            <a:r>
              <a:rPr lang="ru-RU" sz="1100" dirty="0" smtClean="0"/>
              <a:t> </a:t>
            </a:r>
            <a:r>
              <a:rPr lang="ru-RU" sz="1100" dirty="0"/>
              <a:t>- Автоматическая остановка при отсутствии улучшений </a:t>
            </a:r>
            <a:r>
              <a:rPr lang="ru-RU" sz="1100" dirty="0" err="1"/>
              <a:t>val_loss</a:t>
            </a:r>
            <a:r>
              <a:rPr lang="ru-RU" sz="1100" dirty="0"/>
              <a:t> (</a:t>
            </a:r>
            <a:r>
              <a:rPr lang="ru-RU" sz="1100" dirty="0" err="1"/>
              <a:t>пациентность</a:t>
            </a:r>
            <a:r>
              <a:rPr lang="ru-RU" sz="1100" dirty="0"/>
              <a:t>: 10 эпох</a:t>
            </a:r>
            <a:r>
              <a:rPr lang="ru-RU" sz="1100" dirty="0" smtClean="0"/>
              <a:t>)</a:t>
            </a:r>
          </a:p>
          <a:p>
            <a:r>
              <a:rPr lang="en-GB" sz="1100" dirty="0" err="1" smtClean="0"/>
              <a:t>ReduceLROnPlateau</a:t>
            </a:r>
            <a:r>
              <a:rPr lang="ru-RU" sz="1100" dirty="0"/>
              <a:t> - Уменьшение </a:t>
            </a:r>
            <a:r>
              <a:rPr lang="ru-RU" sz="1100" dirty="0" err="1"/>
              <a:t>learning</a:t>
            </a:r>
            <a:r>
              <a:rPr lang="ru-RU" sz="1100" dirty="0"/>
              <a:t> </a:t>
            </a:r>
            <a:r>
              <a:rPr lang="ru-RU" sz="1100" dirty="0" err="1"/>
              <a:t>rate</a:t>
            </a:r>
            <a:r>
              <a:rPr lang="ru-RU" sz="1100" dirty="0"/>
              <a:t> в 5 раз при застое в улучшении (</a:t>
            </a:r>
            <a:r>
              <a:rPr lang="ru-RU" sz="1100" dirty="0" err="1"/>
              <a:t>min_lr</a:t>
            </a:r>
            <a:r>
              <a:rPr lang="ru-RU" sz="1100" dirty="0"/>
              <a:t>=1e-6</a:t>
            </a:r>
            <a:r>
              <a:rPr lang="ru-RU" sz="1100" dirty="0" smtClean="0"/>
              <a:t>)</a:t>
            </a:r>
          </a:p>
          <a:p>
            <a:r>
              <a:rPr lang="ru-RU" sz="1100" dirty="0" smtClean="0"/>
              <a:t>Обучение модели: 50 эпох</a:t>
            </a:r>
            <a:endParaRPr lang="ru-RU" sz="11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586832"/>
            <a:ext cx="10515600" cy="35560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ru-RU" b="1" dirty="0"/>
              <a:t>Архитектура CNN и процесс обучения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6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>
            <a:normAutofit/>
          </a:bodyPr>
          <a:lstStyle/>
          <a:p>
            <a:r>
              <a:rPr lang="ru-RU" b="1" dirty="0"/>
              <a:t>1. Метрики на </a:t>
            </a:r>
            <a:r>
              <a:rPr lang="ru-RU" b="1" dirty="0" err="1"/>
              <a:t>валидационной</a:t>
            </a:r>
            <a:r>
              <a:rPr lang="ru-RU" b="1" dirty="0"/>
              <a:t> выборке</a:t>
            </a:r>
          </a:p>
          <a:p>
            <a:r>
              <a:rPr lang="ru-RU" i="1" dirty="0"/>
              <a:t>Результаты</a:t>
            </a:r>
            <a:r>
              <a:rPr lang="ru-RU" i="1" dirty="0" smtClean="0"/>
              <a:t>:</a:t>
            </a:r>
            <a:endParaRPr lang="ru-RU" i="1" dirty="0"/>
          </a:p>
          <a:p>
            <a:r>
              <a:rPr lang="ru-RU" dirty="0" err="1"/>
              <a:t>Accuracy</a:t>
            </a:r>
            <a:r>
              <a:rPr lang="ru-RU" dirty="0"/>
              <a:t>: 99.90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 err="1"/>
              <a:t>Precision</a:t>
            </a:r>
            <a:r>
              <a:rPr lang="ru-RU" dirty="0"/>
              <a:t>: 99.90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 err="1"/>
              <a:t>Recall</a:t>
            </a:r>
            <a:r>
              <a:rPr lang="ru-RU" dirty="0"/>
              <a:t>: 99.87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i="1" dirty="0"/>
              <a:t>Выводы</a:t>
            </a:r>
            <a:r>
              <a:rPr lang="ru-RU" i="1" dirty="0" smtClean="0"/>
              <a:t>:</a:t>
            </a:r>
            <a:endParaRPr lang="ru-RU" i="1" dirty="0"/>
          </a:p>
          <a:p>
            <a:r>
              <a:rPr lang="ru-RU" dirty="0"/>
              <a:t>Модель демонстрирует идеальную сходимость на </a:t>
            </a:r>
            <a:r>
              <a:rPr lang="ru-RU" dirty="0" err="1"/>
              <a:t>валидационных</a:t>
            </a:r>
            <a:r>
              <a:rPr lang="ru-RU" dirty="0"/>
              <a:t> данных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Все классы распознаются с F1-score ≥ 0.99 (см. </a:t>
            </a:r>
            <a:r>
              <a:rPr lang="ru-RU" dirty="0" err="1"/>
              <a:t>classification_report</a:t>
            </a:r>
            <a:r>
              <a:rPr lang="ru-RU" dirty="0" smtClean="0"/>
              <a:t>).</a:t>
            </a:r>
          </a:p>
          <a:p>
            <a:r>
              <a:rPr lang="ru-RU" b="1" dirty="0"/>
              <a:t>2. Тестирование на чистых </a:t>
            </a:r>
            <a:r>
              <a:rPr lang="ru-RU" b="1" dirty="0" smtClean="0"/>
              <a:t>данных</a:t>
            </a:r>
          </a:p>
          <a:p>
            <a:r>
              <a:rPr lang="ru-RU" i="1" dirty="0" smtClean="0"/>
              <a:t>Результаты:</a:t>
            </a:r>
          </a:p>
          <a:p>
            <a:r>
              <a:rPr lang="ru-RU" dirty="0" err="1" smtClean="0"/>
              <a:t>Accuracy</a:t>
            </a:r>
            <a:r>
              <a:rPr lang="ru-RU" dirty="0"/>
              <a:t>	98.01%</a:t>
            </a:r>
          </a:p>
          <a:p>
            <a:r>
              <a:rPr lang="ru-RU" dirty="0" err="1"/>
              <a:t>Precision</a:t>
            </a:r>
            <a:r>
              <a:rPr lang="ru-RU" dirty="0"/>
              <a:t>	98.47%</a:t>
            </a:r>
          </a:p>
          <a:p>
            <a:r>
              <a:rPr lang="ru-RU" dirty="0" err="1"/>
              <a:t>Recall</a:t>
            </a:r>
            <a:r>
              <a:rPr lang="ru-RU" dirty="0"/>
              <a:t>	97.78%</a:t>
            </a:r>
          </a:p>
          <a:p>
            <a:r>
              <a:rPr lang="ru-RU" dirty="0" smtClean="0"/>
              <a:t>Выводы:</a:t>
            </a:r>
            <a:endParaRPr lang="ru-RU" dirty="0"/>
          </a:p>
          <a:p>
            <a:r>
              <a:rPr lang="ru-RU" dirty="0"/>
              <a:t>Незначительное падение точности (на ~1.9%) по сравнению с </a:t>
            </a:r>
            <a:r>
              <a:rPr lang="ru-RU" dirty="0" err="1"/>
              <a:t>валидацией</a:t>
            </a:r>
            <a:r>
              <a:rPr lang="ru-RU" dirty="0"/>
              <a:t> — ожидаемо из-за различий в распределении тестовых данных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Проблемные классы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Класс 32: </a:t>
            </a:r>
            <a:r>
              <a:rPr lang="ru-RU" dirty="0" err="1"/>
              <a:t>Precision</a:t>
            </a:r>
            <a:r>
              <a:rPr lang="ru-RU" dirty="0"/>
              <a:t>=59% (ложные срабатывания</a:t>
            </a:r>
            <a:r>
              <a:rPr lang="ru-RU" dirty="0" smtClean="0"/>
              <a:t>).</a:t>
            </a:r>
            <a:endParaRPr lang="ru-RU" dirty="0"/>
          </a:p>
          <a:p>
            <a:r>
              <a:rPr lang="ru-RU" dirty="0"/>
              <a:t>Класс 27: </a:t>
            </a:r>
            <a:r>
              <a:rPr lang="ru-RU" dirty="0" err="1"/>
              <a:t>Recall</a:t>
            </a:r>
            <a:r>
              <a:rPr lang="ru-RU" dirty="0"/>
              <a:t>=50% (пропуск половины объектов).</a:t>
            </a:r>
            <a:br>
              <a:rPr lang="ru-RU" dirty="0"/>
            </a:b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854723"/>
            <a:ext cx="10515600" cy="355600"/>
          </a:xfrm>
        </p:spPr>
        <p:txBody>
          <a:bodyPr/>
          <a:lstStyle/>
          <a:p>
            <a:r>
              <a:rPr lang="ru-RU" dirty="0" smtClean="0"/>
              <a:t>5.1</a:t>
            </a:r>
            <a:r>
              <a:rPr lang="ru-RU" dirty="0" smtClean="0"/>
              <a:t> </a:t>
            </a:r>
            <a:r>
              <a:rPr lang="ru-RU" dirty="0" smtClean="0"/>
              <a:t>Оценка качества модели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9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>
            <a:normAutofit/>
          </a:bodyPr>
          <a:lstStyle/>
          <a:p>
            <a:r>
              <a:rPr lang="ru-RU" sz="1200" b="1" dirty="0" smtClean="0"/>
              <a:t>1. </a:t>
            </a:r>
            <a:r>
              <a:rPr lang="ru-RU" sz="1200" b="1" dirty="0" smtClean="0"/>
              <a:t>Метрики по данным с шумами</a:t>
            </a:r>
          </a:p>
          <a:p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i="1" dirty="0" smtClean="0"/>
              <a:t>Результаты:</a:t>
            </a:r>
          </a:p>
          <a:p>
            <a:r>
              <a:rPr lang="ru-RU" sz="1200" dirty="0" err="1"/>
              <a:t>Accuracy</a:t>
            </a:r>
            <a:r>
              <a:rPr lang="ru-RU" sz="1200" dirty="0"/>
              <a:t>: </a:t>
            </a:r>
            <a:r>
              <a:rPr lang="ru-RU" sz="1200" dirty="0" smtClean="0"/>
              <a:t>4.52%</a:t>
            </a:r>
            <a:endParaRPr lang="ru-RU" sz="1200" dirty="0"/>
          </a:p>
          <a:p>
            <a:r>
              <a:rPr lang="ru-RU" sz="1200" dirty="0" err="1"/>
              <a:t>Precision</a:t>
            </a:r>
            <a:r>
              <a:rPr lang="ru-RU" sz="1200" dirty="0"/>
              <a:t>: </a:t>
            </a:r>
            <a:r>
              <a:rPr lang="ru-RU" sz="1200" dirty="0" smtClean="0"/>
              <a:t>4.1%</a:t>
            </a:r>
            <a:endParaRPr lang="ru-RU" sz="1200" dirty="0"/>
          </a:p>
          <a:p>
            <a:r>
              <a:rPr lang="ru-RU" sz="1200" dirty="0" err="1"/>
              <a:t>Recall</a:t>
            </a:r>
            <a:r>
              <a:rPr lang="ru-RU" sz="1200" dirty="0"/>
              <a:t>: </a:t>
            </a:r>
            <a:r>
              <a:rPr lang="ru-RU" sz="1200" dirty="0" smtClean="0"/>
              <a:t>4.1%</a:t>
            </a:r>
          </a:p>
          <a:p>
            <a:r>
              <a:rPr lang="ru-RU" sz="1200" i="1" dirty="0"/>
              <a:t>Шокирующие результаты</a:t>
            </a:r>
            <a:r>
              <a:rPr lang="ru-RU" sz="1200" i="1" dirty="0" smtClean="0"/>
              <a:t>:</a:t>
            </a:r>
            <a:endParaRPr lang="ru-RU" sz="1200" i="1" dirty="0"/>
          </a:p>
          <a:p>
            <a:r>
              <a:rPr lang="ru-RU" sz="1200" dirty="0" err="1"/>
              <a:t>Accuracy</a:t>
            </a:r>
            <a:r>
              <a:rPr lang="ru-RU" sz="1200" dirty="0"/>
              <a:t> рухнула до 4.52% при добавлении шума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 err="1"/>
              <a:t>Precision</a:t>
            </a:r>
            <a:r>
              <a:rPr lang="ru-RU" sz="1200" dirty="0"/>
              <a:t>/</a:t>
            </a:r>
            <a:r>
              <a:rPr lang="ru-RU" sz="1200" dirty="0" err="1"/>
              <a:t>Recall</a:t>
            </a:r>
            <a:r>
              <a:rPr lang="ru-RU" sz="1200" dirty="0"/>
              <a:t>: ≤ 6% для большинства классов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i="1" dirty="0"/>
              <a:t>Проблемные сценарии</a:t>
            </a:r>
            <a:r>
              <a:rPr lang="ru-RU" sz="1200" i="1" dirty="0" smtClean="0"/>
              <a:t>:</a:t>
            </a:r>
            <a:endParaRPr lang="ru-RU" sz="1200" i="1" dirty="0"/>
          </a:p>
          <a:p>
            <a:r>
              <a:rPr lang="ru-RU" sz="1200" dirty="0"/>
              <a:t>Классы 0-10: полный провал (метрики ≈ 0</a:t>
            </a:r>
            <a:r>
              <a:rPr lang="ru-RU" sz="1200" dirty="0" smtClean="0"/>
              <a:t>%).</a:t>
            </a:r>
            <a:endParaRPr lang="ru-RU" sz="1200" dirty="0"/>
          </a:p>
          <a:p>
            <a:r>
              <a:rPr lang="ru-RU" sz="1200" dirty="0"/>
              <a:t>Единственный "успех": Класс 40 (</a:t>
            </a:r>
            <a:r>
              <a:rPr lang="ru-RU" sz="1200" dirty="0" err="1"/>
              <a:t>Recall</a:t>
            </a:r>
            <a:r>
              <a:rPr lang="ru-RU" sz="1200" dirty="0"/>
              <a:t>=100%, но </a:t>
            </a:r>
            <a:r>
              <a:rPr lang="ru-RU" sz="1200" dirty="0" err="1"/>
              <a:t>Precision</a:t>
            </a:r>
            <a:r>
              <a:rPr lang="ru-RU" sz="1200" dirty="0"/>
              <a:t>=1% — случайные угадывания</a:t>
            </a:r>
            <a:r>
              <a:rPr lang="ru-RU" sz="1200" dirty="0" smtClean="0"/>
              <a:t>).</a:t>
            </a:r>
            <a:endParaRPr lang="ru-RU" sz="1200" dirty="0"/>
          </a:p>
          <a:p>
            <a:r>
              <a:rPr lang="ru-RU" sz="1200" b="1" dirty="0"/>
              <a:t>Вывод</a:t>
            </a:r>
            <a:r>
              <a:rPr lang="ru-RU" sz="1200" b="1" dirty="0" smtClean="0"/>
              <a:t>:</a:t>
            </a:r>
            <a:endParaRPr lang="ru-RU" sz="1200" b="1" dirty="0"/>
          </a:p>
          <a:p>
            <a:r>
              <a:rPr lang="ru-RU" sz="1200" dirty="0"/>
              <a:t>Модель крайне уязвима к зашумлению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/>
              <a:t>Требуются</a:t>
            </a:r>
            <a:r>
              <a:rPr lang="ru-RU" sz="1200" dirty="0" smtClean="0"/>
              <a:t>:</a:t>
            </a:r>
            <a:endParaRPr lang="ru-RU" sz="1200" dirty="0"/>
          </a:p>
          <a:p>
            <a:r>
              <a:rPr lang="ru-RU" sz="1200" dirty="0"/>
              <a:t>Дополнительная аугментация с шумом при </a:t>
            </a:r>
            <a:r>
              <a:rPr lang="ru-RU" sz="1200" dirty="0" smtClean="0"/>
              <a:t>обучении, что  было предпринято + повторное обучение</a:t>
            </a:r>
            <a:endParaRPr lang="ru-RU" sz="12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854723"/>
            <a:ext cx="10515600" cy="355600"/>
          </a:xfrm>
        </p:spPr>
        <p:txBody>
          <a:bodyPr/>
          <a:lstStyle/>
          <a:p>
            <a:r>
              <a:rPr lang="ru-RU" dirty="0" smtClean="0"/>
              <a:t>5.2 </a:t>
            </a:r>
            <a:r>
              <a:rPr lang="ru-RU" dirty="0"/>
              <a:t>Оценка качества </a:t>
            </a:r>
            <a:r>
              <a:rPr lang="ru-RU" dirty="0" smtClean="0"/>
              <a:t>модели на данных с шумом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64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5" y="4109544"/>
            <a:ext cx="11258729" cy="1798337"/>
          </a:xfrm>
        </p:spPr>
        <p:txBody>
          <a:bodyPr>
            <a:normAutofit/>
          </a:bodyPr>
          <a:lstStyle/>
          <a:p>
            <a:r>
              <a:rPr lang="ru-RU" sz="1200" b="1" dirty="0" smtClean="0"/>
              <a:t>Точность </a:t>
            </a:r>
            <a:r>
              <a:rPr lang="ru-RU" sz="1200" b="1" dirty="0"/>
              <a:t>(</a:t>
            </a:r>
            <a:r>
              <a:rPr lang="ru-RU" sz="1200" b="1" dirty="0" err="1"/>
              <a:t>Accuracy</a:t>
            </a:r>
            <a:r>
              <a:rPr lang="ru-RU" sz="1200" b="1" dirty="0"/>
              <a:t> </a:t>
            </a:r>
            <a:r>
              <a:rPr lang="ru-RU" sz="1200" b="1" dirty="0" err="1"/>
              <a:t>over</a:t>
            </a:r>
            <a:r>
              <a:rPr lang="ru-RU" sz="1200" b="1" dirty="0"/>
              <a:t> </a:t>
            </a:r>
            <a:r>
              <a:rPr lang="ru-RU" sz="1200" b="1" dirty="0" err="1"/>
              <a:t>epochs</a:t>
            </a:r>
            <a:r>
              <a:rPr lang="ru-RU" sz="1200" b="1" dirty="0" smtClean="0"/>
              <a:t>):</a:t>
            </a:r>
          </a:p>
          <a:p>
            <a:r>
              <a:rPr lang="ru-RU" sz="1200" dirty="0" smtClean="0"/>
              <a:t>Обучающая </a:t>
            </a:r>
            <a:r>
              <a:rPr lang="ru-RU" sz="1200" dirty="0"/>
              <a:t>точность (</a:t>
            </a:r>
            <a:r>
              <a:rPr lang="ru-RU" sz="1200" dirty="0" err="1"/>
              <a:t>Train</a:t>
            </a:r>
            <a:r>
              <a:rPr lang="ru-RU" sz="1200" dirty="0"/>
              <a:t> </a:t>
            </a:r>
            <a:r>
              <a:rPr lang="ru-RU" sz="1200" dirty="0" err="1"/>
              <a:t>Accuracy</a:t>
            </a:r>
            <a:r>
              <a:rPr lang="ru-RU" sz="1200" dirty="0"/>
              <a:t>) и </a:t>
            </a:r>
            <a:r>
              <a:rPr lang="ru-RU" sz="1200" dirty="0" err="1"/>
              <a:t>валидационная</a:t>
            </a:r>
            <a:r>
              <a:rPr lang="ru-RU" sz="1200" dirty="0"/>
              <a:t> точность (</a:t>
            </a:r>
            <a:r>
              <a:rPr lang="ru-RU" sz="1200" dirty="0" err="1"/>
              <a:t>Validation</a:t>
            </a:r>
            <a:r>
              <a:rPr lang="ru-RU" sz="1200" dirty="0"/>
              <a:t> </a:t>
            </a:r>
            <a:r>
              <a:rPr lang="ru-RU" sz="1200" dirty="0" err="1"/>
              <a:t>Accuracy</a:t>
            </a:r>
            <a:r>
              <a:rPr lang="ru-RU" sz="1200" dirty="0"/>
              <a:t>) стремительно растут в первые несколько эпох</a:t>
            </a:r>
            <a:r>
              <a:rPr lang="ru-RU" sz="1200" dirty="0" smtClean="0"/>
              <a:t>. Уже </a:t>
            </a:r>
            <a:r>
              <a:rPr lang="ru-RU" sz="1200" dirty="0"/>
              <a:t>к ~10 эпохе точность достигает около 95%, и далее постепенно увеличивается до почти 100</a:t>
            </a:r>
            <a:r>
              <a:rPr lang="ru-RU" sz="1200" dirty="0" smtClean="0"/>
              <a:t>%. Разница </a:t>
            </a:r>
            <a:r>
              <a:rPr lang="ru-RU" sz="1200" dirty="0"/>
              <a:t>между обучающей и </a:t>
            </a:r>
            <a:r>
              <a:rPr lang="ru-RU" sz="1200" dirty="0" err="1"/>
              <a:t>валидационной</a:t>
            </a:r>
            <a:r>
              <a:rPr lang="ru-RU" sz="1200" dirty="0"/>
              <a:t> точностью минимальна, что говорит об отсутствии переобучения</a:t>
            </a:r>
            <a:r>
              <a:rPr lang="ru-RU" sz="1200" dirty="0" smtClean="0"/>
              <a:t>.</a:t>
            </a:r>
          </a:p>
          <a:p>
            <a:r>
              <a:rPr lang="ru-RU" sz="1200" b="1" dirty="0"/>
              <a:t>Потери (</a:t>
            </a:r>
            <a:r>
              <a:rPr lang="ru-RU" sz="1200" b="1" dirty="0" err="1"/>
              <a:t>Loss</a:t>
            </a:r>
            <a:r>
              <a:rPr lang="ru-RU" sz="1200" b="1" dirty="0"/>
              <a:t> </a:t>
            </a:r>
            <a:r>
              <a:rPr lang="ru-RU" sz="1200" b="1" dirty="0" err="1"/>
              <a:t>over</a:t>
            </a:r>
            <a:r>
              <a:rPr lang="ru-RU" sz="1200" b="1" dirty="0"/>
              <a:t> </a:t>
            </a:r>
            <a:r>
              <a:rPr lang="ru-RU" sz="1200" b="1" dirty="0" err="1"/>
              <a:t>epochs</a:t>
            </a:r>
            <a:r>
              <a:rPr lang="ru-RU" sz="1200" b="1" dirty="0" smtClean="0"/>
              <a:t>):</a:t>
            </a:r>
          </a:p>
          <a:p>
            <a:r>
              <a:rPr lang="ru-RU" sz="1200" dirty="0" err="1" smtClean="0"/>
              <a:t>Train</a:t>
            </a:r>
            <a:r>
              <a:rPr lang="ru-RU" sz="1200" dirty="0" smtClean="0"/>
              <a:t> </a:t>
            </a:r>
            <a:r>
              <a:rPr lang="ru-RU" sz="1200" dirty="0" err="1"/>
              <a:t>Loss</a:t>
            </a:r>
            <a:r>
              <a:rPr lang="ru-RU" sz="1200" dirty="0"/>
              <a:t> и </a:t>
            </a:r>
            <a:r>
              <a:rPr lang="ru-RU" sz="1200" dirty="0" err="1"/>
              <a:t>Validation</a:t>
            </a:r>
            <a:r>
              <a:rPr lang="ru-RU" sz="1200" dirty="0"/>
              <a:t> </a:t>
            </a:r>
            <a:r>
              <a:rPr lang="ru-RU" sz="1200" dirty="0" err="1"/>
              <a:t>Loss</a:t>
            </a:r>
            <a:r>
              <a:rPr lang="ru-RU" sz="1200" dirty="0"/>
              <a:t> быстро уменьшаются в начале, особенно в первые 5 эпох</a:t>
            </a:r>
            <a:r>
              <a:rPr lang="ru-RU" sz="1200" dirty="0" smtClean="0"/>
              <a:t>. Далее </a:t>
            </a:r>
            <a:r>
              <a:rPr lang="ru-RU" sz="1200" dirty="0"/>
              <a:t>потери постепенно уменьшаются, и к 50-й эпохе становятся очень малыми (практически 0</a:t>
            </a:r>
            <a:r>
              <a:rPr lang="ru-RU" sz="1200" dirty="0" smtClean="0"/>
              <a:t>). Линии </a:t>
            </a:r>
            <a:r>
              <a:rPr lang="ru-RU" sz="1200" dirty="0"/>
              <a:t>потерь у обучающей и </a:t>
            </a:r>
            <a:r>
              <a:rPr lang="ru-RU" sz="1200" dirty="0" err="1"/>
              <a:t>валидационной</a:t>
            </a:r>
            <a:r>
              <a:rPr lang="ru-RU" sz="1200" dirty="0"/>
              <a:t> выборок идут почти параллельно и близко друг к другу, что также подтверждает устойчивое обобщающее поведение модели.</a:t>
            </a:r>
            <a:endParaRPr lang="ru-RU" sz="12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539413"/>
            <a:ext cx="10515600" cy="355600"/>
          </a:xfrm>
        </p:spPr>
        <p:txBody>
          <a:bodyPr/>
          <a:lstStyle/>
          <a:p>
            <a:r>
              <a:rPr lang="ru-RU" dirty="0" smtClean="0"/>
              <a:t>5.3 Визуализация обучения модели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77" y="895013"/>
            <a:ext cx="7906076" cy="30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/>
          <a:lstStyle/>
          <a:p>
            <a:r>
              <a:rPr lang="ru-RU" sz="1400" b="1" dirty="0"/>
              <a:t>Цель:</a:t>
            </a:r>
          </a:p>
          <a:p>
            <a:r>
              <a:rPr lang="ru-RU" sz="1400" dirty="0"/>
              <a:t>Улучшить устойчивость модели к реальным искажениям через расширенную аугментацию тренировочных данных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r>
              <a:rPr lang="ru-RU" sz="1400" b="1" dirty="0"/>
              <a:t>Ожидаемый эффект</a:t>
            </a:r>
            <a:r>
              <a:rPr lang="ru-RU" sz="1400" b="1" dirty="0" smtClean="0"/>
              <a:t>:</a:t>
            </a:r>
            <a:endParaRPr lang="ru-RU" sz="1400" b="1" dirty="0"/>
          </a:p>
          <a:p>
            <a:r>
              <a:rPr lang="ru-RU" sz="1400" dirty="0"/>
              <a:t>Увеличение </a:t>
            </a:r>
            <a:r>
              <a:rPr lang="ru-RU" sz="1400" dirty="0" err="1"/>
              <a:t>accuracy</a:t>
            </a:r>
            <a:r>
              <a:rPr lang="ru-RU" sz="1400" dirty="0"/>
              <a:t> на зашумлённых данных с 4.5% до ~60-70% (на основе аналогичных проектов</a:t>
            </a:r>
            <a:r>
              <a:rPr lang="ru-RU" sz="1400" dirty="0" smtClean="0"/>
              <a:t>).</a:t>
            </a:r>
            <a:endParaRPr lang="ru-RU" sz="1400" dirty="0"/>
          </a:p>
          <a:p>
            <a:r>
              <a:rPr lang="ru-RU" sz="1400" b="1" dirty="0"/>
              <a:t>Реализованные преобразования</a:t>
            </a:r>
            <a:r>
              <a:rPr lang="ru-RU" sz="1400" b="1" dirty="0" smtClean="0"/>
              <a:t>:</a:t>
            </a:r>
            <a:endParaRPr lang="en-US" sz="1400" b="1" dirty="0" smtClean="0"/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665536"/>
            <a:ext cx="10515600" cy="355600"/>
          </a:xfrm>
        </p:spPr>
        <p:txBody>
          <a:bodyPr/>
          <a:lstStyle/>
          <a:p>
            <a:r>
              <a:rPr lang="en-US" dirty="0" smtClean="0"/>
              <a:t>6. </a:t>
            </a:r>
            <a:r>
              <a:rPr lang="ru-RU" dirty="0"/>
              <a:t>Улучшенная аугментация данных</a:t>
            </a:r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45938"/>
              </p:ext>
            </p:extLst>
          </p:nvPr>
        </p:nvGraphicFramePr>
        <p:xfrm>
          <a:off x="1066846" y="3325780"/>
          <a:ext cx="948050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168"/>
                <a:gridCol w="3160168"/>
                <a:gridCol w="316016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Тип искажения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Параметры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Эффект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/>
                        <a:t>Гауссовский</a:t>
                      </a:r>
                      <a:r>
                        <a:rPr lang="ru-RU" sz="1400" dirty="0" smtClean="0"/>
                        <a:t> шум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scale=0.01-0.05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Имитация </a:t>
                      </a:r>
                      <a:r>
                        <a:rPr lang="en-GB" sz="1400" dirty="0" smtClean="0"/>
                        <a:t>sensor noise</a:t>
                      </a:r>
                      <a:endParaRPr lang="ru-RU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Размытие (</a:t>
                      </a:r>
                      <a:r>
                        <a:rPr lang="en-GB" sz="1400" dirty="0" smtClean="0"/>
                        <a:t>Gaussian blur)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sigma=0.5-1.0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Эффект движения/</a:t>
                      </a:r>
                      <a:r>
                        <a:rPr lang="ru-RU" sz="1400" dirty="0" err="1" smtClean="0"/>
                        <a:t>расфокусировки</a:t>
                      </a:r>
                      <a:endParaRPr lang="ru-RU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Коррекция яркости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α=0.8-1.2 (</a:t>
                      </a:r>
                      <a:r>
                        <a:rPr lang="ru-RU" sz="1400" dirty="0" smtClean="0"/>
                        <a:t>контраст), </a:t>
                      </a:r>
                      <a:r>
                        <a:rPr lang="el-GR" sz="1400" dirty="0" smtClean="0"/>
                        <a:t>β=-0.1-0.1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Изменение освещённости</a:t>
                      </a:r>
                      <a:endParaRPr lang="ru-RU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Имитация дождя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5-15 линий случайной длины/толщины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Помехи от погодных условий</a:t>
                      </a:r>
                      <a:endParaRPr lang="ru-RU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2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/>
          <a:lstStyle/>
          <a:p>
            <a:r>
              <a:rPr lang="ru-RU" sz="1600" b="1" dirty="0"/>
              <a:t>Архитектурные изменения и их </a:t>
            </a:r>
            <a:r>
              <a:rPr lang="ru-RU" sz="1600" b="1" dirty="0" smtClean="0"/>
              <a:t>влияние</a:t>
            </a:r>
            <a:endParaRPr lang="ru-RU" sz="1600" b="1" dirty="0"/>
          </a:p>
          <a:p>
            <a:r>
              <a:rPr lang="ru-RU" sz="1600" dirty="0"/>
              <a:t>Исходная модель использовала стандартную структуру CNN с тремя блоками </a:t>
            </a:r>
            <a:r>
              <a:rPr lang="ru-RU" sz="1600" dirty="0" err="1"/>
              <a:t>свёрточных</a:t>
            </a:r>
            <a:r>
              <a:rPr lang="ru-RU" sz="1600" dirty="0"/>
              <a:t> слоёв и одним </a:t>
            </a:r>
            <a:r>
              <a:rPr lang="ru-RU" sz="1600" dirty="0" err="1"/>
              <a:t>полносвязным</a:t>
            </a:r>
            <a:r>
              <a:rPr lang="ru-RU" sz="1600" dirty="0"/>
              <a:t> слоем на 256 нейронов. Для регуляризации применялись </a:t>
            </a:r>
            <a:r>
              <a:rPr lang="ru-RU" sz="1600" dirty="0" err="1"/>
              <a:t>Dropout</a:t>
            </a:r>
            <a:r>
              <a:rPr lang="ru-RU" sz="1600" dirty="0"/>
              <a:t> с коэффициентами от 0.2 до 0.4 и L2-регуляризация с параметром 0.001</a:t>
            </a:r>
            <a:r>
              <a:rPr lang="ru-RU" sz="1600" dirty="0" smtClean="0"/>
              <a:t>.</a:t>
            </a:r>
            <a:endParaRPr lang="ru-RU" sz="1600" dirty="0"/>
          </a:p>
          <a:p>
            <a:r>
              <a:rPr lang="ru-RU" sz="1600" dirty="0"/>
              <a:t>В улучшенной модели я</a:t>
            </a:r>
            <a:r>
              <a:rPr lang="ru-RU" sz="1600" dirty="0" smtClean="0"/>
              <a:t> усилила </a:t>
            </a:r>
            <a:r>
              <a:rPr lang="ru-RU" sz="1600" dirty="0"/>
              <a:t>регуляризацию: </a:t>
            </a:r>
            <a:r>
              <a:rPr lang="ru-RU" sz="1600" dirty="0" smtClean="0"/>
              <a:t>увеличила </a:t>
            </a:r>
            <a:r>
              <a:rPr lang="ru-RU" sz="1600" dirty="0" err="1"/>
              <a:t>Dropout</a:t>
            </a:r>
            <a:r>
              <a:rPr lang="ru-RU" sz="1600" dirty="0"/>
              <a:t> до 0.3–0.6 и </a:t>
            </a:r>
            <a:r>
              <a:rPr lang="ru-RU" sz="1600" dirty="0" smtClean="0"/>
              <a:t>повысила </a:t>
            </a:r>
            <a:r>
              <a:rPr lang="ru-RU" sz="1600" dirty="0"/>
              <a:t>коэффициент L2 до 0.002 для </a:t>
            </a:r>
            <a:r>
              <a:rPr lang="ru-RU" sz="1600" dirty="0" err="1"/>
              <a:t>полносвязных</a:t>
            </a:r>
            <a:r>
              <a:rPr lang="ru-RU" sz="1600" dirty="0"/>
              <a:t> слоёв. Главным изменением стало добавление второго </a:t>
            </a:r>
            <a:r>
              <a:rPr lang="ru-RU" sz="1600" dirty="0" err="1"/>
              <a:t>полносвязного</a:t>
            </a:r>
            <a:r>
              <a:rPr lang="ru-RU" sz="1600" dirty="0"/>
              <a:t> слоя на 128 нейронов с </a:t>
            </a:r>
            <a:r>
              <a:rPr lang="ru-RU" sz="1600" dirty="0" err="1"/>
              <a:t>BatchNormalization</a:t>
            </a:r>
            <a:r>
              <a:rPr lang="ru-RU" sz="1600" dirty="0"/>
              <a:t>, что позволило лучше выявлять сложные признаки. Сохранение </a:t>
            </a:r>
            <a:r>
              <a:rPr lang="ru-RU" sz="1600" dirty="0" err="1"/>
              <a:t>BatchNormalization</a:t>
            </a:r>
            <a:r>
              <a:rPr lang="ru-RU" sz="1600" dirty="0"/>
              <a:t> после всех </a:t>
            </a:r>
            <a:r>
              <a:rPr lang="ru-RU" sz="1600" dirty="0" err="1"/>
              <a:t>свёрточных</a:t>
            </a:r>
            <a:r>
              <a:rPr lang="ru-RU" sz="1600" dirty="0"/>
              <a:t> и новых </a:t>
            </a:r>
            <a:r>
              <a:rPr lang="ru-RU" sz="1600" dirty="0" err="1"/>
              <a:t>полносвязных</a:t>
            </a:r>
            <a:r>
              <a:rPr lang="ru-RU" sz="1600" dirty="0"/>
              <a:t> слоёв обеспечило стабильность обучения</a:t>
            </a:r>
            <a:r>
              <a:rPr lang="ru-RU" sz="1600" dirty="0" smtClean="0"/>
              <a:t>.</a:t>
            </a:r>
            <a:endParaRPr lang="ru-RU" sz="1600" dirty="0"/>
          </a:p>
          <a:p>
            <a:r>
              <a:rPr lang="ru-RU" sz="1600" b="1" dirty="0"/>
              <a:t>Эти изменения направлены на</a:t>
            </a:r>
            <a:r>
              <a:rPr lang="ru-RU" sz="1600" b="1" dirty="0" smtClean="0"/>
              <a:t>:</a:t>
            </a:r>
            <a:endParaRPr lang="ru-RU" sz="1600" b="1" dirty="0"/>
          </a:p>
          <a:p>
            <a:r>
              <a:rPr lang="ru-RU" sz="1600" dirty="0"/>
              <a:t>Повышение устойчивости к переобучению за счёт более агрессивной регуляризации</a:t>
            </a:r>
            <a:r>
              <a:rPr lang="ru-RU" sz="1600" dirty="0" smtClean="0"/>
              <a:t>,</a:t>
            </a:r>
            <a:endParaRPr lang="ru-RU" sz="1600" dirty="0"/>
          </a:p>
          <a:p>
            <a:r>
              <a:rPr lang="ru-RU" sz="1600" dirty="0"/>
              <a:t>Улучшение </a:t>
            </a:r>
            <a:r>
              <a:rPr lang="ru-RU" sz="1600" dirty="0" err="1"/>
              <a:t>детекции</a:t>
            </a:r>
            <a:r>
              <a:rPr lang="ru-RU" sz="1600" dirty="0"/>
              <a:t> сложных признаков благодаря углублённой структуре сети</a:t>
            </a:r>
            <a:r>
              <a:rPr lang="ru-RU" sz="1600" dirty="0" smtClean="0"/>
              <a:t>,</a:t>
            </a:r>
            <a:endParaRPr lang="ru-RU" sz="1600" dirty="0"/>
          </a:p>
          <a:p>
            <a:r>
              <a:rPr lang="ru-RU" sz="1600" dirty="0"/>
              <a:t>Стабилизацию обучения через расширенное применение </a:t>
            </a:r>
            <a:r>
              <a:rPr lang="ru-RU" sz="1600" dirty="0" err="1"/>
              <a:t>BatchNormalization</a:t>
            </a:r>
            <a:r>
              <a:rPr lang="ru-RU" sz="1600" dirty="0" smtClean="0"/>
              <a:t>.</a:t>
            </a:r>
            <a:endParaRPr lang="ru-RU" sz="1600" dirty="0"/>
          </a:p>
          <a:p>
            <a:r>
              <a:rPr lang="ru-RU" sz="1600" b="1" i="1" dirty="0"/>
              <a:t>Ожидаемый результат </a:t>
            </a:r>
            <a:r>
              <a:rPr lang="ru-RU" sz="1600" dirty="0"/>
              <a:t>— рост точности на зашумлённых данных при сохранении высокой производительности на чистых изображениях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854723"/>
            <a:ext cx="10515600" cy="355600"/>
          </a:xfrm>
        </p:spPr>
        <p:txBody>
          <a:bodyPr/>
          <a:lstStyle/>
          <a:p>
            <a:r>
              <a:rPr lang="en-US" dirty="0" smtClean="0"/>
              <a:t>7</a:t>
            </a:r>
            <a:r>
              <a:rPr lang="ru-RU" dirty="0"/>
              <a:t>. Улучшенная модель </a:t>
            </a:r>
            <a:r>
              <a:rPr lang="en-GB" dirty="0"/>
              <a:t>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14097"/>
            <a:ext cx="10524808" cy="4793785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Ключевые результаты</a:t>
            </a:r>
          </a:p>
          <a:p>
            <a:r>
              <a:rPr lang="ru-RU" dirty="0"/>
              <a:t>Исходная модель показывала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 err="1"/>
              <a:t>Accuracy</a:t>
            </a:r>
            <a:r>
              <a:rPr lang="ru-RU" dirty="0"/>
              <a:t>: 4.5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 err="1"/>
              <a:t>Precision</a:t>
            </a:r>
            <a:r>
              <a:rPr lang="ru-RU" dirty="0"/>
              <a:t>: </a:t>
            </a:r>
            <a:r>
              <a:rPr lang="ru-RU" dirty="0" smtClean="0"/>
              <a:t>4.2%</a:t>
            </a:r>
            <a:endParaRPr lang="ru-RU" dirty="0"/>
          </a:p>
          <a:p>
            <a:r>
              <a:rPr lang="ru-RU" dirty="0" err="1"/>
              <a:t>Recall</a:t>
            </a:r>
            <a:r>
              <a:rPr lang="ru-RU" dirty="0"/>
              <a:t>: 4.1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Улучшенная модель демонстрирует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 err="1"/>
              <a:t>Accuracy</a:t>
            </a:r>
            <a:r>
              <a:rPr lang="ru-RU" dirty="0"/>
              <a:t>: 24.7% (+20.2</a:t>
            </a:r>
            <a:r>
              <a:rPr lang="ru-RU" dirty="0" smtClean="0"/>
              <a:t>%)</a:t>
            </a:r>
            <a:endParaRPr lang="ru-RU" dirty="0"/>
          </a:p>
          <a:p>
            <a:r>
              <a:rPr lang="ru-RU" dirty="0" err="1"/>
              <a:t>Precision</a:t>
            </a:r>
            <a:r>
              <a:rPr lang="ru-RU" dirty="0"/>
              <a:t>: 58.0% (+53.8</a:t>
            </a:r>
            <a:r>
              <a:rPr lang="ru-RU" dirty="0" smtClean="0"/>
              <a:t>%)</a:t>
            </a:r>
            <a:endParaRPr lang="ru-RU" dirty="0"/>
          </a:p>
          <a:p>
            <a:r>
              <a:rPr lang="ru-RU" dirty="0" err="1"/>
              <a:t>Recall</a:t>
            </a:r>
            <a:r>
              <a:rPr lang="ru-RU" dirty="0"/>
              <a:t>: 16.7% (+12.6</a:t>
            </a:r>
            <a:r>
              <a:rPr lang="ru-RU" dirty="0" smtClean="0"/>
              <a:t>%)</a:t>
            </a:r>
          </a:p>
          <a:p>
            <a:r>
              <a:rPr lang="ru-RU" b="1" dirty="0"/>
              <a:t>Анализ улучшений</a:t>
            </a:r>
          </a:p>
          <a:p>
            <a:r>
              <a:rPr lang="ru-RU" dirty="0"/>
              <a:t>Качественный скачок в </a:t>
            </a:r>
            <a:r>
              <a:rPr lang="ru-RU" dirty="0" err="1"/>
              <a:t>Precision</a:t>
            </a:r>
            <a:r>
              <a:rPr lang="ru-RU" dirty="0"/>
              <a:t> (58</a:t>
            </a:r>
            <a:r>
              <a:rPr lang="ru-RU" dirty="0" smtClean="0"/>
              <a:t>%)</a:t>
            </a:r>
            <a:endParaRPr lang="ru-RU" dirty="0"/>
          </a:p>
          <a:p>
            <a:r>
              <a:rPr lang="ru-RU" dirty="0"/>
              <a:t>Модель стала значительно реже ошибаться при положительных предсказаниях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Лучшие классы: №39 (</a:t>
            </a:r>
            <a:r>
              <a:rPr lang="ru-RU" dirty="0" err="1"/>
              <a:t>Precision</a:t>
            </a:r>
            <a:r>
              <a:rPr lang="ru-RU" dirty="0"/>
              <a:t>=92%), №34 (85%), №16 (88</a:t>
            </a:r>
            <a:r>
              <a:rPr lang="ru-RU" dirty="0" smtClean="0"/>
              <a:t>%).</a:t>
            </a:r>
            <a:endParaRPr lang="ru-RU" dirty="0"/>
          </a:p>
          <a:p>
            <a:r>
              <a:rPr lang="ru-RU" dirty="0"/>
              <a:t>Рост </a:t>
            </a:r>
            <a:r>
              <a:rPr lang="ru-RU" dirty="0" err="1"/>
              <a:t>Recall</a:t>
            </a:r>
            <a:r>
              <a:rPr lang="ru-RU" dirty="0"/>
              <a:t> для критических </a:t>
            </a:r>
            <a:r>
              <a:rPr lang="ru-RU" dirty="0" smtClean="0"/>
              <a:t>классов</a:t>
            </a:r>
            <a:endParaRPr lang="ru-RU" dirty="0"/>
          </a:p>
          <a:p>
            <a:r>
              <a:rPr lang="ru-RU" dirty="0"/>
              <a:t>Класс 13: </a:t>
            </a:r>
            <a:r>
              <a:rPr lang="ru-RU" dirty="0" err="1"/>
              <a:t>Recall</a:t>
            </a:r>
            <a:r>
              <a:rPr lang="ru-RU" dirty="0"/>
              <a:t> вырос с 11% до 69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Класс 25: с 16% до 60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Класс 38: с 3% до 65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b="1" dirty="0"/>
              <a:t>Проблемные </a:t>
            </a:r>
            <a:r>
              <a:rPr lang="ru-RU" b="1" dirty="0" smtClean="0"/>
              <a:t>зоны</a:t>
            </a:r>
            <a:endParaRPr lang="ru-RU" b="1" dirty="0"/>
          </a:p>
          <a:p>
            <a:r>
              <a:rPr lang="ru-RU" dirty="0"/>
              <a:t>12 классов (28%) всё ещё имеют </a:t>
            </a:r>
            <a:r>
              <a:rPr lang="ru-RU" dirty="0" err="1"/>
              <a:t>Recall</a:t>
            </a:r>
            <a:r>
              <a:rPr lang="ru-RU" dirty="0"/>
              <a:t>=0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Низкий F1-score (≤0.2) у 60% классов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1326" y="586832"/>
            <a:ext cx="10515600" cy="355600"/>
          </a:xfrm>
        </p:spPr>
        <p:txBody>
          <a:bodyPr/>
          <a:lstStyle/>
          <a:p>
            <a:r>
              <a:rPr lang="ru-RU" dirty="0" smtClean="0"/>
              <a:t>8</a:t>
            </a:r>
            <a:r>
              <a:rPr lang="ru-RU" dirty="0"/>
              <a:t>. Сравнение моделей на зашумленных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030014"/>
            <a:ext cx="10524808" cy="487786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1. Умная </a:t>
            </a:r>
            <a:r>
              <a:rPr lang="ru-RU" b="1" dirty="0" smtClean="0"/>
              <a:t>аугментация</a:t>
            </a:r>
            <a:endParaRPr lang="ru-RU" b="1" dirty="0"/>
          </a:p>
          <a:p>
            <a:r>
              <a:rPr lang="ru-RU" dirty="0"/>
              <a:t>Генерация адресных искажений для слабых классов (знаки с текстом/цифрами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Автоматический подбор параметров шума для каждого типа </a:t>
            </a:r>
            <a:r>
              <a:rPr lang="ru-RU" dirty="0" smtClean="0"/>
              <a:t>знаков</a:t>
            </a:r>
            <a:endParaRPr lang="ru-RU" dirty="0"/>
          </a:p>
          <a:p>
            <a:r>
              <a:rPr lang="ru-RU" dirty="0"/>
              <a:t>Добавление реальных дорожных помех (грязь, блики, частичное закрытие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b="1" dirty="0"/>
              <a:t>2. Оптимизация </a:t>
            </a:r>
            <a:r>
              <a:rPr lang="ru-RU" b="1" dirty="0" smtClean="0"/>
              <a:t>обучения</a:t>
            </a:r>
            <a:endParaRPr lang="ru-RU" b="1" dirty="0"/>
          </a:p>
          <a:p>
            <a:r>
              <a:rPr lang="ru-RU" dirty="0"/>
              <a:t>Динамический подбор весов классов в </a:t>
            </a:r>
            <a:r>
              <a:rPr lang="ru-RU" dirty="0" err="1" smtClean="0"/>
              <a:t>loss</a:t>
            </a:r>
            <a:r>
              <a:rPr lang="ru-RU" dirty="0" smtClean="0"/>
              <a:t>-функции</a:t>
            </a:r>
            <a:endParaRPr lang="ru-RU" dirty="0"/>
          </a:p>
          <a:p>
            <a:r>
              <a:rPr lang="ru-RU" dirty="0"/>
              <a:t>Раздельное обучение для групп знаков (форма/цвет/семантика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Контролируемое увеличение сложности </a:t>
            </a:r>
            <a:r>
              <a:rPr lang="ru-RU" dirty="0" smtClean="0"/>
              <a:t>данных</a:t>
            </a:r>
            <a:endParaRPr lang="ru-RU" dirty="0"/>
          </a:p>
          <a:p>
            <a:r>
              <a:rPr lang="ru-RU" b="1" dirty="0"/>
              <a:t>3. Архитектурные </a:t>
            </a:r>
            <a:r>
              <a:rPr lang="ru-RU" b="1" dirty="0" smtClean="0"/>
              <a:t>инновации</a:t>
            </a:r>
            <a:endParaRPr lang="ru-RU" b="1" dirty="0"/>
          </a:p>
          <a:p>
            <a:r>
              <a:rPr lang="ru-RU" dirty="0"/>
              <a:t>Гибридная </a:t>
            </a:r>
            <a:r>
              <a:rPr lang="ru-RU" dirty="0" err="1"/>
              <a:t>CNN+Transformer</a:t>
            </a:r>
            <a:r>
              <a:rPr lang="ru-RU" dirty="0"/>
              <a:t> </a:t>
            </a:r>
            <a:r>
              <a:rPr lang="ru-RU" dirty="0" smtClean="0"/>
              <a:t>модель</a:t>
            </a:r>
            <a:endParaRPr lang="ru-RU" dirty="0"/>
          </a:p>
          <a:p>
            <a:r>
              <a:rPr lang="ru-RU" dirty="0"/>
              <a:t>Механизмы пространственного </a:t>
            </a:r>
            <a:r>
              <a:rPr lang="ru-RU" dirty="0" smtClean="0"/>
              <a:t>внимания</a:t>
            </a:r>
            <a:endParaRPr lang="ru-RU" dirty="0"/>
          </a:p>
          <a:p>
            <a:r>
              <a:rPr lang="ru-RU" dirty="0"/>
              <a:t>Многоуровневая система </a:t>
            </a:r>
            <a:r>
              <a:rPr lang="ru-RU" dirty="0" err="1" smtClean="0"/>
              <a:t>валидации</a:t>
            </a:r>
            <a:endParaRPr lang="ru-RU" dirty="0"/>
          </a:p>
          <a:p>
            <a:r>
              <a:rPr lang="ru-RU" b="1" dirty="0"/>
              <a:t>4. Интеллектуальная </a:t>
            </a:r>
            <a:r>
              <a:rPr lang="ru-RU" b="1" dirty="0" smtClean="0"/>
              <a:t>постобработка</a:t>
            </a:r>
            <a:endParaRPr lang="ru-RU" b="1" dirty="0"/>
          </a:p>
          <a:p>
            <a:r>
              <a:rPr lang="ru-RU" dirty="0"/>
              <a:t>Контекстная коррекция (учет соседних знаков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Геометрические и семантические </a:t>
            </a:r>
            <a:r>
              <a:rPr lang="ru-RU" dirty="0" smtClean="0"/>
              <a:t>ограничения</a:t>
            </a:r>
            <a:endParaRPr lang="ru-RU" dirty="0"/>
          </a:p>
          <a:p>
            <a:r>
              <a:rPr lang="ru-RU" dirty="0"/>
              <a:t>Адаптивные пороги </a:t>
            </a:r>
            <a:r>
              <a:rPr lang="ru-RU" dirty="0" smtClean="0"/>
              <a:t>классификации</a:t>
            </a:r>
            <a:endParaRPr lang="ru-RU" dirty="0"/>
          </a:p>
          <a:p>
            <a:r>
              <a:rPr lang="ru-RU" b="1" dirty="0"/>
              <a:t>Ожидаемый результат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/>
              <a:t>Увеличение точности на сложных случаях в 2-3 </a:t>
            </a:r>
            <a:r>
              <a:rPr lang="ru-RU" dirty="0" smtClean="0"/>
              <a:t>раза</a:t>
            </a:r>
            <a:endParaRPr lang="ru-RU" dirty="0"/>
          </a:p>
          <a:p>
            <a:r>
              <a:rPr lang="ru-RU" dirty="0"/>
              <a:t>Снижение критических ошибок на 40-50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Улучшение стабильности предсказаний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586832"/>
            <a:ext cx="10515600" cy="355600"/>
          </a:xfrm>
        </p:spPr>
        <p:txBody>
          <a:bodyPr/>
          <a:lstStyle/>
          <a:p>
            <a:r>
              <a:rPr lang="ru-RU" dirty="0" smtClean="0"/>
              <a:t>9</a:t>
            </a:r>
            <a:r>
              <a:rPr lang="ru-RU" dirty="0"/>
              <a:t>. Рекомендации по дальнейшему улучшению модели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126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66648"/>
            <a:ext cx="10524808" cy="4741234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Достигнутые цели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/>
              <a:t>Успешно реализован CNN-классификатор для 43 типов дорожных </a:t>
            </a:r>
            <a:r>
              <a:rPr lang="ru-RU" dirty="0" smtClean="0"/>
              <a:t>знаков</a:t>
            </a:r>
            <a:endParaRPr lang="ru-RU" dirty="0"/>
          </a:p>
          <a:p>
            <a:r>
              <a:rPr lang="ru-RU" dirty="0"/>
              <a:t>Достигнута высокая точность на чистых данных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99.9% на </a:t>
            </a:r>
            <a:r>
              <a:rPr lang="ru-RU" dirty="0" err="1" smtClean="0"/>
              <a:t>валидации</a:t>
            </a:r>
            <a:endParaRPr lang="ru-RU" dirty="0"/>
          </a:p>
          <a:p>
            <a:r>
              <a:rPr lang="ru-RU" dirty="0"/>
              <a:t>98.0% на тестовой </a:t>
            </a:r>
            <a:r>
              <a:rPr lang="ru-RU" dirty="0" smtClean="0"/>
              <a:t>выборке</a:t>
            </a:r>
            <a:endParaRPr lang="ru-RU" dirty="0"/>
          </a:p>
          <a:p>
            <a:r>
              <a:rPr lang="ru-RU" b="1" dirty="0"/>
              <a:t>Разработана система аугментации, повысившая устойчивость к шуму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/>
              <a:t>Улучшение </a:t>
            </a:r>
            <a:r>
              <a:rPr lang="ru-RU" dirty="0" err="1"/>
              <a:t>accuracy</a:t>
            </a:r>
            <a:r>
              <a:rPr lang="ru-RU" dirty="0"/>
              <a:t> с 4.5% до 24.7</a:t>
            </a:r>
            <a:r>
              <a:rPr lang="ru-RU" dirty="0" smtClean="0"/>
              <a:t>%</a:t>
            </a:r>
            <a:endParaRPr lang="ru-RU" dirty="0"/>
          </a:p>
          <a:p>
            <a:r>
              <a:rPr lang="ru-RU" dirty="0"/>
              <a:t>Рост </a:t>
            </a:r>
            <a:r>
              <a:rPr lang="ru-RU" dirty="0" err="1"/>
              <a:t>precision</a:t>
            </a:r>
            <a:r>
              <a:rPr lang="ru-RU" dirty="0"/>
              <a:t> в 14 раз (с 4.2% до 58</a:t>
            </a:r>
            <a:r>
              <a:rPr lang="ru-RU" dirty="0" smtClean="0"/>
              <a:t>%)</a:t>
            </a:r>
            <a:endParaRPr lang="ru-RU" dirty="0"/>
          </a:p>
          <a:p>
            <a:r>
              <a:rPr lang="ru-RU" dirty="0"/>
              <a:t>Ключевые результаты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Оптимальная архитектура с регуляризацией (</a:t>
            </a:r>
            <a:r>
              <a:rPr lang="ru-RU" dirty="0" err="1"/>
              <a:t>Dropout</a:t>
            </a:r>
            <a:r>
              <a:rPr lang="ru-RU" dirty="0"/>
              <a:t> 0.3-0.6, L2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Эффективный </a:t>
            </a:r>
            <a:r>
              <a:rPr lang="ru-RU" dirty="0" err="1"/>
              <a:t>пайплайн</a:t>
            </a:r>
            <a:r>
              <a:rPr lang="ru-RU" dirty="0"/>
              <a:t> обработки </a:t>
            </a:r>
            <a:r>
              <a:rPr lang="ru-RU" dirty="0" smtClean="0"/>
              <a:t>изображении</a:t>
            </a:r>
            <a:endParaRPr lang="ru-RU" dirty="0"/>
          </a:p>
          <a:p>
            <a:r>
              <a:rPr lang="ru-RU" dirty="0"/>
              <a:t>Механизмы контроля обучения (</a:t>
            </a:r>
            <a:r>
              <a:rPr lang="ru-RU" dirty="0" err="1"/>
              <a:t>EarlyStopping</a:t>
            </a:r>
            <a:r>
              <a:rPr lang="ru-RU" dirty="0"/>
              <a:t>, </a:t>
            </a:r>
            <a:r>
              <a:rPr lang="ru-RU" dirty="0" err="1"/>
              <a:t>ReduceLR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b="1" dirty="0"/>
              <a:t>Ограничения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/>
              <a:t>Чувствительность к экстремальным </a:t>
            </a:r>
            <a:r>
              <a:rPr lang="ru-RU" dirty="0" smtClean="0"/>
              <a:t>искажениям</a:t>
            </a:r>
            <a:endParaRPr lang="ru-RU" dirty="0"/>
          </a:p>
          <a:p>
            <a:r>
              <a:rPr lang="ru-RU" dirty="0"/>
              <a:t>Низкий </a:t>
            </a:r>
            <a:r>
              <a:rPr lang="ru-RU" dirty="0" err="1"/>
              <a:t>recall</a:t>
            </a:r>
            <a:r>
              <a:rPr lang="ru-RU" dirty="0"/>
              <a:t> для 28% классов при сильном </a:t>
            </a:r>
            <a:r>
              <a:rPr lang="ru-RU" dirty="0" smtClean="0"/>
              <a:t>шуме</a:t>
            </a:r>
            <a:endParaRPr lang="ru-RU" dirty="0"/>
          </a:p>
          <a:p>
            <a:r>
              <a:rPr lang="ru-RU" dirty="0"/>
              <a:t>Зависимость от качества входного </a:t>
            </a:r>
            <a:r>
              <a:rPr lang="ru-RU" dirty="0" smtClean="0"/>
              <a:t>изображения</a:t>
            </a:r>
            <a:endParaRPr lang="ru-RU" dirty="0"/>
          </a:p>
          <a:p>
            <a:r>
              <a:rPr lang="ru-RU" b="1" dirty="0"/>
              <a:t>Перспективы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/>
              <a:t>Внедрение в системы ADAS при </a:t>
            </a:r>
            <a:r>
              <a:rPr lang="ru-RU" dirty="0" smtClean="0"/>
              <a:t>доработке</a:t>
            </a:r>
            <a:endParaRPr lang="ru-RU" dirty="0"/>
          </a:p>
          <a:p>
            <a:r>
              <a:rPr lang="ru-RU" dirty="0"/>
              <a:t>Использование как базиса для </a:t>
            </a:r>
            <a:r>
              <a:rPr lang="ru-RU" dirty="0" err="1"/>
              <a:t>детекции</a:t>
            </a:r>
            <a:r>
              <a:rPr lang="ru-RU" dirty="0"/>
              <a:t> </a:t>
            </a:r>
            <a:r>
              <a:rPr lang="ru-RU" dirty="0" smtClean="0"/>
              <a:t>знаков</a:t>
            </a:r>
            <a:endParaRPr lang="ru-RU" dirty="0"/>
          </a:p>
          <a:p>
            <a:r>
              <a:rPr lang="ru-RU" dirty="0" smtClean="0"/>
              <a:t>Проект </a:t>
            </a:r>
            <a:r>
              <a:rPr lang="ru-RU" dirty="0"/>
              <a:t>подтвердил жизнеспособность выбранного подхода и обозначил четкие направления для дальнейшего совершенствования системы.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1326" y="686557"/>
            <a:ext cx="10515600" cy="355600"/>
          </a:xfrm>
        </p:spPr>
        <p:txBody>
          <a:bodyPr/>
          <a:lstStyle/>
          <a:p>
            <a:r>
              <a:rPr lang="ru-RU" dirty="0" smtClean="0"/>
              <a:t>10. Общие выводы по проекту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4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>
            <a:normAutofit/>
          </a:bodyPr>
          <a:lstStyle/>
          <a:p>
            <a:r>
              <a:rPr lang="ru-RU" sz="1400" b="1" dirty="0"/>
              <a:t>Почему был выбран </a:t>
            </a:r>
            <a:r>
              <a:rPr lang="ru-RU" sz="1400" b="1" dirty="0" err="1"/>
              <a:t>Gradio</a:t>
            </a:r>
            <a:r>
              <a:rPr lang="ru-RU" sz="1400" b="1" dirty="0" smtClean="0"/>
              <a:t>?</a:t>
            </a:r>
            <a:endParaRPr lang="ru-RU" sz="1400" b="1" dirty="0"/>
          </a:p>
          <a:p>
            <a:r>
              <a:rPr lang="ru-RU" sz="1400" dirty="0" smtClean="0"/>
              <a:t>Быстрота развертывания</a:t>
            </a:r>
            <a:endParaRPr lang="ru-RU" sz="1400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Создание </a:t>
            </a:r>
            <a:r>
              <a:rPr lang="ru-RU" sz="1400" dirty="0"/>
              <a:t>рабочего прототипа за 15 строк </a:t>
            </a:r>
            <a:r>
              <a:rPr lang="ru-RU" sz="1400" dirty="0" smtClean="0"/>
              <a:t>кода</a:t>
            </a:r>
            <a:endParaRPr lang="ru-RU" sz="1400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Автоматическая </a:t>
            </a:r>
            <a:r>
              <a:rPr lang="ru-RU" sz="1400" dirty="0"/>
              <a:t>генерация </a:t>
            </a:r>
            <a:r>
              <a:rPr lang="ru-RU" sz="1400" dirty="0" smtClean="0"/>
              <a:t>веб-интерфейса</a:t>
            </a:r>
            <a:endParaRPr lang="ru-RU" sz="1400" dirty="0"/>
          </a:p>
          <a:p>
            <a:r>
              <a:rPr lang="ru-RU" sz="1400" b="1" dirty="0"/>
              <a:t>Ключевые преимущества</a:t>
            </a:r>
            <a:r>
              <a:rPr lang="ru-RU" sz="1400" b="1" dirty="0" smtClean="0"/>
              <a:t>:</a:t>
            </a:r>
            <a:endParaRPr lang="ru-RU" sz="1400" b="1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Интерактивность</a:t>
            </a:r>
            <a:r>
              <a:rPr lang="ru-RU" sz="1400" dirty="0"/>
              <a:t>: мгновенный вывод </a:t>
            </a:r>
            <a:r>
              <a:rPr lang="ru-RU" sz="1400" dirty="0" smtClean="0"/>
              <a:t>предсказаний</a:t>
            </a:r>
            <a:endParaRPr lang="ru-RU" sz="1400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Визуализация</a:t>
            </a:r>
            <a:r>
              <a:rPr lang="ru-RU" sz="1400" dirty="0"/>
              <a:t>: </a:t>
            </a:r>
            <a:r>
              <a:rPr lang="ru-RU" sz="1400" dirty="0" err="1"/>
              <a:t>барплот</a:t>
            </a:r>
            <a:r>
              <a:rPr lang="ru-RU" sz="1400" dirty="0"/>
              <a:t> вероятностей для </a:t>
            </a:r>
            <a:r>
              <a:rPr lang="ru-RU" sz="1400" dirty="0" smtClean="0"/>
              <a:t>анализа</a:t>
            </a:r>
            <a:endParaRPr lang="ru-RU" sz="1400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Кроссплатформенность</a:t>
            </a:r>
            <a:r>
              <a:rPr lang="ru-RU" sz="1400" dirty="0"/>
              <a:t>: работает в браузере без </a:t>
            </a:r>
            <a:r>
              <a:rPr lang="ru-RU" sz="1400" dirty="0" smtClean="0"/>
              <a:t>установки</a:t>
            </a:r>
            <a:endParaRPr lang="ru-RU" sz="1400" dirty="0"/>
          </a:p>
          <a:p>
            <a:r>
              <a:rPr lang="en-US" sz="1400" dirty="0" smtClean="0"/>
              <a:t>- </a:t>
            </a:r>
            <a:r>
              <a:rPr lang="ru-RU" sz="1400" dirty="0" smtClean="0"/>
              <a:t>Поддержка </a:t>
            </a:r>
            <a:r>
              <a:rPr lang="ru-RU" sz="1400" dirty="0"/>
              <a:t>PIL/</a:t>
            </a:r>
            <a:r>
              <a:rPr lang="ru-RU" sz="1400" dirty="0" err="1"/>
              <a:t>Numpy</a:t>
            </a:r>
            <a:r>
              <a:rPr lang="ru-RU" sz="1400" dirty="0"/>
              <a:t>: идеально для задач </a:t>
            </a:r>
            <a:r>
              <a:rPr lang="ru-RU" sz="1400" dirty="0" smtClean="0"/>
              <a:t>CV</a:t>
            </a:r>
            <a:endParaRPr lang="ru-RU" sz="1400" dirty="0"/>
          </a:p>
          <a:p>
            <a:r>
              <a:rPr lang="ru-RU" sz="1400" b="1" dirty="0"/>
              <a:t>Особенности реализации</a:t>
            </a:r>
            <a:r>
              <a:rPr lang="ru-RU" sz="1400" b="1" dirty="0" smtClean="0"/>
              <a:t>:</a:t>
            </a:r>
            <a:endParaRPr lang="ru-RU" sz="1400" b="1" dirty="0"/>
          </a:p>
          <a:p>
            <a:r>
              <a:rPr lang="ru-RU" sz="1400" dirty="0"/>
              <a:t>Автоматическая обработка разных форматов (RGB, </a:t>
            </a:r>
            <a:r>
              <a:rPr lang="ru-RU" sz="1400" dirty="0" err="1"/>
              <a:t>grayscale</a:t>
            </a:r>
            <a:r>
              <a:rPr lang="ru-RU" sz="1400" dirty="0"/>
              <a:t>, RGBA</a:t>
            </a:r>
            <a:r>
              <a:rPr lang="ru-RU" sz="1400" dirty="0" smtClean="0"/>
              <a:t>)</a:t>
            </a:r>
            <a:endParaRPr lang="ru-RU" sz="1400" dirty="0"/>
          </a:p>
          <a:p>
            <a:r>
              <a:rPr lang="ru-RU" sz="1400" dirty="0"/>
              <a:t>Нормализация и </a:t>
            </a:r>
            <a:r>
              <a:rPr lang="ru-RU" sz="1400" dirty="0" err="1"/>
              <a:t>ресайз</a:t>
            </a:r>
            <a:r>
              <a:rPr lang="ru-RU" sz="1400" dirty="0"/>
              <a:t> "на лету</a:t>
            </a:r>
            <a:r>
              <a:rPr lang="ru-RU" sz="1400" dirty="0" smtClean="0"/>
              <a:t>"</a:t>
            </a:r>
            <a:endParaRPr lang="ru-RU" sz="1400" dirty="0"/>
          </a:p>
          <a:p>
            <a:r>
              <a:rPr lang="ru-RU" sz="1400" dirty="0"/>
              <a:t>Четкое отображение топ-1 класса с распределением уверенности</a:t>
            </a:r>
            <a:endParaRPr lang="ru-RU" sz="1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665537"/>
            <a:ext cx="10515600" cy="355600"/>
          </a:xfrm>
        </p:spPr>
        <p:txBody>
          <a:bodyPr/>
          <a:lstStyle/>
          <a:p>
            <a:r>
              <a:rPr lang="ru-RU" dirty="0" smtClean="0"/>
              <a:t>1</a:t>
            </a:r>
            <a:r>
              <a:rPr lang="en-US" dirty="0" smtClean="0"/>
              <a:t>1. </a:t>
            </a:r>
            <a:r>
              <a:rPr lang="ru-RU" dirty="0"/>
              <a:t>Реализация </a:t>
            </a:r>
            <a:r>
              <a:rPr lang="en-US" dirty="0" err="1"/>
              <a:t>Gradio</a:t>
            </a:r>
            <a:r>
              <a:rPr lang="en-US" dirty="0"/>
              <a:t>-</a:t>
            </a:r>
            <a:r>
              <a:rPr lang="ru-RU" dirty="0"/>
              <a:t>интерфейса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9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3733"/>
            <a:ext cx="10524808" cy="4521550"/>
          </a:xfrm>
        </p:spPr>
        <p:txBody>
          <a:bodyPr/>
          <a:lstStyle/>
          <a:p>
            <a:r>
              <a:rPr lang="ru-RU" sz="1600" b="1" dirty="0"/>
              <a:t>Дорожные знаки </a:t>
            </a:r>
            <a:r>
              <a:rPr lang="ru-RU" sz="1600" dirty="0"/>
              <a:t>— критически важный элемент безопасности на дорогах. Их корректное распознавание необходимо для автономных транспортных систем, помощи водителям и анализа дорожной обстановки. Однако на практике изображения знаков могут искажаться из-за погодных условий, повреждений, бликов или частичного закрытия.</a:t>
            </a:r>
          </a:p>
          <a:p>
            <a:r>
              <a:rPr lang="ru-RU" sz="1600" dirty="0"/>
              <a:t>Реализация CNN-классификатора для 30+ видов знаков (например, на </a:t>
            </a:r>
            <a:r>
              <a:rPr lang="ru-RU" sz="1600" dirty="0" err="1"/>
              <a:t>датасете</a:t>
            </a:r>
            <a:r>
              <a:rPr lang="ru-RU" sz="1600" dirty="0"/>
              <a:t> GTSRB) позволит:</a:t>
            </a:r>
          </a:p>
          <a:p>
            <a:pPr lvl="0"/>
            <a:r>
              <a:rPr lang="ru-RU" sz="1600" dirty="0" smtClean="0"/>
              <a:t>1. Отработать </a:t>
            </a:r>
            <a:r>
              <a:rPr lang="ru-RU" sz="1600" dirty="0"/>
              <a:t>базовые навыки работы с классификацией изображений, включая аугментацию данных и оценку устойчивости модели.</a:t>
            </a:r>
          </a:p>
          <a:p>
            <a:pPr lvl="0"/>
            <a:r>
              <a:rPr lang="ru-RU" sz="1600" dirty="0" smtClean="0"/>
              <a:t>2. Протестировать </a:t>
            </a:r>
            <a:r>
              <a:rPr lang="ru-RU" sz="1600" dirty="0"/>
              <a:t>качество модели в условиях, приближенных к реальным: при зашумленных или модифицированных изображениях (например, изменение яркости, наложение "грязи", размытие).</a:t>
            </a:r>
          </a:p>
          <a:p>
            <a:pPr lvl="0"/>
            <a:r>
              <a:rPr lang="ru-RU" sz="1600" dirty="0" smtClean="0"/>
              <a:t>3. Понять </a:t>
            </a:r>
            <a:r>
              <a:rPr lang="ru-RU" sz="1600" dirty="0"/>
              <a:t>ограничения </a:t>
            </a:r>
            <a:r>
              <a:rPr lang="ru-RU" sz="1600" dirty="0" err="1"/>
              <a:t>сверточных</a:t>
            </a:r>
            <a:r>
              <a:rPr lang="ru-RU" sz="1600" dirty="0"/>
              <a:t> сетей в условиях неидеальных данных.</a:t>
            </a:r>
          </a:p>
          <a:p>
            <a:r>
              <a:rPr lang="ru-RU" sz="1600" dirty="0"/>
              <a:t>Проект достаточно компактный для реализации, но охватывает ключевые аспекты компьютерного зрения, полезные в более сложных задачах (например, автономное вождение).</a:t>
            </a:r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1326" y="865233"/>
            <a:ext cx="10515600" cy="355600"/>
          </a:xfrm>
        </p:spPr>
        <p:txBody>
          <a:bodyPr/>
          <a:lstStyle/>
          <a:p>
            <a:r>
              <a:rPr lang="ru-RU" dirty="0" smtClean="0"/>
              <a:t>Обоснование выбора проекта: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2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586832"/>
            <a:ext cx="10515600" cy="355600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1. </a:t>
            </a:r>
            <a:r>
              <a:rPr lang="ru-RU" dirty="0"/>
              <a:t>Реализация </a:t>
            </a:r>
            <a:r>
              <a:rPr lang="en-US" dirty="0" err="1"/>
              <a:t>Gradio</a:t>
            </a:r>
            <a:r>
              <a:rPr lang="en-US" dirty="0"/>
              <a:t>-</a:t>
            </a:r>
            <a:r>
              <a:rPr lang="ru-RU" dirty="0"/>
              <a:t>интерфейса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1380488"/>
            <a:ext cx="11109434" cy="44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+7 982 495 49 24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669949" y="4257951"/>
            <a:ext cx="2339654" cy="367095"/>
          </a:xfrm>
        </p:spPr>
        <p:txBody>
          <a:bodyPr>
            <a:noAutofit/>
          </a:bodyPr>
          <a:lstStyle/>
          <a:p>
            <a:r>
              <a:rPr lang="en-GB" sz="1200" b="0" dirty="0"/>
              <a:t/>
            </a:r>
            <a:br>
              <a:rPr lang="en-GB" sz="1200" b="0" dirty="0"/>
            </a:br>
            <a:r>
              <a:rPr lang="en-GB" sz="1200" b="0" dirty="0"/>
              <a:t>ester.maria17@mail.ru</a:t>
            </a:r>
            <a:endParaRPr lang="ru-RU" sz="1200" b="0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ru-RU" sz="2400" dirty="0" smtClean="0"/>
              <a:t>1. Обучить </a:t>
            </a:r>
            <a:r>
              <a:rPr lang="ru-RU" sz="2400" dirty="0"/>
              <a:t>модель глубокого обучения для классификации дорожных знаков.</a:t>
            </a:r>
          </a:p>
          <a:p>
            <a:r>
              <a:rPr lang="ru-RU" sz="2400" dirty="0" smtClean="0"/>
              <a:t>2. Использовать </a:t>
            </a:r>
            <a:r>
              <a:rPr lang="ru-RU" sz="2400" dirty="0"/>
              <a:t>не менее 30 различных классов знаков.</a:t>
            </a:r>
          </a:p>
          <a:p>
            <a:r>
              <a:rPr lang="ru-RU" sz="2400" dirty="0" smtClean="0"/>
              <a:t>3. Оценить </a:t>
            </a:r>
            <a:r>
              <a:rPr lang="ru-RU" sz="2400" dirty="0"/>
              <a:t>качество классификации на обычных и зашумленных изображениях.</a:t>
            </a:r>
          </a:p>
          <a:p>
            <a:r>
              <a:rPr lang="ru-RU" sz="2400" dirty="0" smtClean="0"/>
              <a:t>4. Сравнить </a:t>
            </a:r>
            <a:r>
              <a:rPr lang="ru-RU" sz="2400" dirty="0"/>
              <a:t>точность модели на "чистых" и </a:t>
            </a:r>
            <a:r>
              <a:rPr lang="ru-RU" sz="2400" dirty="0" err="1"/>
              <a:t>зааугментированных</a:t>
            </a:r>
            <a:r>
              <a:rPr lang="ru-RU" sz="2400" dirty="0"/>
              <a:t> данных.</a:t>
            </a:r>
          </a:p>
          <a:p>
            <a:r>
              <a:rPr lang="ru-RU" sz="2400" dirty="0" smtClean="0"/>
              <a:t>5. Провести </a:t>
            </a:r>
            <a:r>
              <a:rPr lang="ru-RU" sz="2400" dirty="0"/>
              <a:t>визуализацию и сформулировать выводы по результатам.</a:t>
            </a:r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1183820"/>
            <a:ext cx="10515600" cy="355600"/>
          </a:xfrm>
        </p:spPr>
        <p:txBody>
          <a:bodyPr>
            <a:noAutofit/>
          </a:bodyPr>
          <a:lstStyle/>
          <a:p>
            <a:r>
              <a:rPr lang="ru-RU" sz="3600" dirty="0" smtClean="0"/>
              <a:t>Цели проекта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566711" y="1386249"/>
            <a:ext cx="10524808" cy="4615158"/>
          </a:xfrm>
        </p:spPr>
        <p:txBody>
          <a:bodyPr>
            <a:normAutofit fontScale="92500" lnSpcReduction="10000"/>
          </a:bodyPr>
          <a:lstStyle/>
          <a:p>
            <a:r>
              <a:rPr lang="ru-RU" sz="1800" b="1" dirty="0"/>
              <a:t>GTSRB (</a:t>
            </a:r>
            <a:r>
              <a:rPr lang="ru-RU" sz="1800" b="1" dirty="0" err="1"/>
              <a:t>German</a:t>
            </a:r>
            <a:r>
              <a:rPr lang="ru-RU" sz="1800" b="1" dirty="0"/>
              <a:t> </a:t>
            </a:r>
            <a:r>
              <a:rPr lang="ru-RU" sz="1800" b="1" dirty="0" err="1"/>
              <a:t>Traffic</a:t>
            </a:r>
            <a:r>
              <a:rPr lang="ru-RU" sz="1800" b="1" dirty="0"/>
              <a:t> </a:t>
            </a:r>
            <a:r>
              <a:rPr lang="ru-RU" sz="1800" b="1" dirty="0" err="1"/>
              <a:t>Sign</a:t>
            </a:r>
            <a:r>
              <a:rPr lang="ru-RU" sz="1800" b="1" dirty="0"/>
              <a:t> </a:t>
            </a:r>
            <a:r>
              <a:rPr lang="ru-RU" sz="1800" b="1" dirty="0" err="1"/>
              <a:t>Recognition</a:t>
            </a:r>
            <a:r>
              <a:rPr lang="ru-RU" sz="1800" b="1" dirty="0"/>
              <a:t> </a:t>
            </a:r>
            <a:r>
              <a:rPr lang="ru-RU" sz="1800" b="1" dirty="0" err="1"/>
              <a:t>Benchmark</a:t>
            </a:r>
            <a:r>
              <a:rPr lang="ru-RU" sz="1800" b="1" dirty="0" smtClean="0"/>
              <a:t>)</a:t>
            </a:r>
          </a:p>
          <a:p>
            <a:r>
              <a:rPr lang="ru-RU" sz="1800" b="1" dirty="0" smtClean="0"/>
              <a:t>Плюсы:</a:t>
            </a:r>
            <a:endParaRPr lang="ru-RU" sz="1800" b="1" dirty="0"/>
          </a:p>
          <a:p>
            <a:r>
              <a:rPr lang="ru-RU" sz="1800" dirty="0"/>
              <a:t>✅ ~50,000 размеченных изображений</a:t>
            </a:r>
          </a:p>
          <a:p>
            <a:r>
              <a:rPr lang="ru-RU" sz="1800" dirty="0"/>
              <a:t>✅ 43 класса дорожных знаков</a:t>
            </a:r>
          </a:p>
          <a:p>
            <a:r>
              <a:rPr lang="ru-RU" sz="1800" dirty="0"/>
              <a:t>✅ Реальные фото из дорожных камер</a:t>
            </a:r>
          </a:p>
          <a:p>
            <a:r>
              <a:rPr lang="ru-RU" sz="1800" dirty="0"/>
              <a:t>✅ Подходит для распознавания в реальном мире</a:t>
            </a:r>
          </a:p>
          <a:p>
            <a:r>
              <a:rPr lang="ru-RU" sz="1800" dirty="0"/>
              <a:t>✅ Прямо заточен под задачу классификации (не требует </a:t>
            </a:r>
            <a:r>
              <a:rPr lang="ru-RU" sz="1800" dirty="0" err="1"/>
              <a:t>детекции</a:t>
            </a:r>
            <a:r>
              <a:rPr lang="ru-RU" sz="1800" dirty="0"/>
              <a:t>/сегментации)</a:t>
            </a:r>
          </a:p>
          <a:p>
            <a:r>
              <a:rPr lang="ru-RU" sz="1800" dirty="0"/>
              <a:t>📎 Альтернативы:</a:t>
            </a:r>
          </a:p>
          <a:p>
            <a:r>
              <a:rPr lang="ru-RU" sz="1800" dirty="0" err="1"/>
              <a:t>Belgian</a:t>
            </a:r>
            <a:r>
              <a:rPr lang="ru-RU" sz="1800" dirty="0"/>
              <a:t> </a:t>
            </a:r>
            <a:r>
              <a:rPr lang="ru-RU" sz="1800" dirty="0" err="1"/>
              <a:t>Traffic</a:t>
            </a:r>
            <a:r>
              <a:rPr lang="ru-RU" sz="1800" dirty="0"/>
              <a:t> </a:t>
            </a:r>
            <a:r>
              <a:rPr lang="ru-RU" sz="1800" dirty="0" err="1"/>
              <a:t>Sign</a:t>
            </a:r>
            <a:r>
              <a:rPr lang="ru-RU" sz="1800" dirty="0"/>
              <a:t> </a:t>
            </a:r>
            <a:r>
              <a:rPr lang="ru-RU" sz="1800" dirty="0" err="1"/>
              <a:t>Dataset</a:t>
            </a:r>
            <a:r>
              <a:rPr lang="ru-RU" sz="1800" dirty="0"/>
              <a:t> (меньше примеров)</a:t>
            </a:r>
          </a:p>
          <a:p>
            <a:r>
              <a:rPr lang="ru-RU" sz="1800" dirty="0" err="1"/>
              <a:t>Synthetic</a:t>
            </a:r>
            <a:r>
              <a:rPr lang="ru-RU" sz="1800" dirty="0"/>
              <a:t> </a:t>
            </a:r>
            <a:r>
              <a:rPr lang="ru-RU" sz="1800" dirty="0" err="1"/>
              <a:t>Traffic</a:t>
            </a:r>
            <a:r>
              <a:rPr lang="ru-RU" sz="1800" dirty="0"/>
              <a:t> </a:t>
            </a:r>
            <a:r>
              <a:rPr lang="ru-RU" sz="1800" dirty="0" err="1"/>
              <a:t>Signs</a:t>
            </a:r>
            <a:r>
              <a:rPr lang="ru-RU" sz="1800" dirty="0"/>
              <a:t> (не так реалистичны)</a:t>
            </a:r>
          </a:p>
          <a:p>
            <a:r>
              <a:rPr lang="ru-RU" sz="1800" dirty="0"/>
              <a:t>👉 </a:t>
            </a:r>
            <a:r>
              <a:rPr lang="ru-RU" sz="1800" b="1" dirty="0"/>
              <a:t>Вывод:</a:t>
            </a:r>
            <a:r>
              <a:rPr lang="ru-RU" sz="1800" dirty="0"/>
              <a:t> GTSRB — оптимальный выбор по разнообразию, количеству данных и соответствию задаче</a:t>
            </a:r>
            <a:r>
              <a:rPr lang="ru-RU" sz="1800" dirty="0" smtClean="0"/>
              <a:t>.</a:t>
            </a:r>
          </a:p>
          <a:p>
            <a:r>
              <a:rPr lang="ru-RU" sz="1800" dirty="0" smtClean="0"/>
              <a:t>Ссылка на </a:t>
            </a:r>
            <a:r>
              <a:rPr lang="ru-RU" sz="1800" dirty="0" err="1" smtClean="0"/>
              <a:t>датасет</a:t>
            </a:r>
            <a:r>
              <a:rPr lang="ru-RU" sz="1800" dirty="0" smtClean="0"/>
              <a:t>: </a:t>
            </a:r>
            <a:r>
              <a:rPr lang="en-GB" sz="1800" dirty="0">
                <a:hlinkClick r:id="rId2"/>
              </a:rPr>
              <a:t>https://</a:t>
            </a:r>
            <a:r>
              <a:rPr lang="en-GB" sz="1800" dirty="0" smtClean="0">
                <a:hlinkClick r:id="rId2"/>
              </a:rPr>
              <a:t>www.kaggle.com/datasets/meowmeowmeowmeowmeow/gtsrb-german-traffic-sign</a:t>
            </a:r>
            <a:endParaRPr lang="ru-RU" sz="1800" dirty="0" smtClean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575919" y="606354"/>
            <a:ext cx="10515600" cy="355600"/>
          </a:xfrm>
        </p:spPr>
        <p:txBody>
          <a:bodyPr>
            <a:noAutofit/>
          </a:bodyPr>
          <a:lstStyle/>
          <a:p>
            <a:r>
              <a:rPr lang="ru-RU" sz="2400" dirty="0" smtClean="0"/>
              <a:t>Обоснование выбора </a:t>
            </a:r>
            <a:r>
              <a:rPr lang="ru-RU" sz="2400" dirty="0" err="1" smtClean="0"/>
              <a:t>датасета</a:t>
            </a:r>
            <a:r>
              <a:rPr lang="ru-RU" sz="2400" dirty="0" smtClean="0"/>
              <a:t>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9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Для классификации дорожных знаков (например, на </a:t>
            </a:r>
            <a:r>
              <a:rPr lang="ru-RU" sz="2000" dirty="0" err="1"/>
              <a:t>датасете</a:t>
            </a:r>
            <a:r>
              <a:rPr lang="ru-RU" sz="2000" dirty="0"/>
              <a:t> GTSRB) можно использовать </a:t>
            </a:r>
            <a:r>
              <a:rPr lang="ru-RU" sz="2000" b="1" dirty="0" err="1"/>
              <a:t>сверточные</a:t>
            </a:r>
            <a:r>
              <a:rPr lang="ru-RU" sz="2000" b="1" dirty="0"/>
              <a:t> нейронные сети (CNN)</a:t>
            </a:r>
            <a:r>
              <a:rPr lang="ru-RU" sz="2000" dirty="0"/>
              <a:t>, начиная с </a:t>
            </a:r>
            <a:r>
              <a:rPr lang="ru-RU" sz="2000" dirty="0" err="1"/>
              <a:t>самописных</a:t>
            </a:r>
            <a:r>
              <a:rPr lang="ru-RU" sz="2000" dirty="0"/>
              <a:t> архитектур (несколько слоёв Conv2D + </a:t>
            </a:r>
            <a:r>
              <a:rPr lang="ru-RU" sz="2000" dirty="0" err="1"/>
              <a:t>MaxPooling</a:t>
            </a:r>
            <a:r>
              <a:rPr lang="ru-RU" sz="2000" dirty="0"/>
              <a:t> + </a:t>
            </a:r>
            <a:r>
              <a:rPr lang="ru-RU" sz="2000" dirty="0" err="1"/>
              <a:t>Dropout</a:t>
            </a:r>
            <a:r>
              <a:rPr lang="ru-RU" sz="2000" dirty="0"/>
              <a:t>) или готовых моделей (</a:t>
            </a:r>
            <a:r>
              <a:rPr lang="ru-RU" sz="2000" b="1" dirty="0" err="1"/>
              <a:t>EfficientNet</a:t>
            </a:r>
            <a:r>
              <a:rPr lang="ru-RU" sz="2000" b="1" dirty="0"/>
              <a:t>, </a:t>
            </a:r>
            <a:r>
              <a:rPr lang="ru-RU" sz="2000" b="1" dirty="0" err="1"/>
              <a:t>ResNet</a:t>
            </a:r>
            <a:r>
              <a:rPr lang="ru-RU" sz="2000" b="1" dirty="0"/>
              <a:t>, </a:t>
            </a:r>
            <a:r>
              <a:rPr lang="ru-RU" sz="2000" b="1" dirty="0" err="1"/>
              <a:t>MobileNet</a:t>
            </a:r>
            <a:r>
              <a:rPr lang="ru-RU" sz="2000" dirty="0"/>
              <a:t>) через </a:t>
            </a:r>
            <a:r>
              <a:rPr lang="ru-RU" sz="2000" dirty="0" err="1"/>
              <a:t>transfer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, предварительно нормализовав данные и применив аугментацию (повороты, шумы, размытия) для улучшения обобщающей способности. Для повышения устойчивости модели стоит добавить регуляризацию (</a:t>
            </a:r>
            <a:r>
              <a:rPr lang="ru-RU" sz="2000" dirty="0" err="1"/>
              <a:t>Dropout</a:t>
            </a:r>
            <a:r>
              <a:rPr lang="ru-RU" sz="2000" dirty="0"/>
              <a:t>, </a:t>
            </a:r>
            <a:r>
              <a:rPr lang="ru-RU" sz="2000" dirty="0" err="1"/>
              <a:t>BatchNorm</a:t>
            </a:r>
            <a:r>
              <a:rPr lang="ru-RU" sz="2000" dirty="0"/>
              <a:t>), использовать </a:t>
            </a:r>
            <a:r>
              <a:rPr lang="ru-RU" sz="2000" dirty="0" err="1"/>
              <a:t>learning</a:t>
            </a:r>
            <a:r>
              <a:rPr lang="ru-RU" sz="2000" dirty="0"/>
              <a:t> </a:t>
            </a:r>
            <a:r>
              <a:rPr lang="ru-RU" sz="2000" dirty="0" err="1"/>
              <a:t>rate</a:t>
            </a:r>
            <a:r>
              <a:rPr lang="ru-RU" sz="2000" dirty="0"/>
              <a:t> </a:t>
            </a:r>
            <a:r>
              <a:rPr lang="ru-RU" sz="2000" dirty="0" err="1"/>
              <a:t>scheduling</a:t>
            </a:r>
            <a:r>
              <a:rPr lang="ru-RU" sz="2000" dirty="0"/>
              <a:t> и </a:t>
            </a:r>
            <a:r>
              <a:rPr lang="ru-RU" sz="2000" dirty="0" err="1"/>
              <a:t>early</a:t>
            </a:r>
            <a:r>
              <a:rPr lang="ru-RU" sz="2000" dirty="0"/>
              <a:t> </a:t>
            </a:r>
            <a:r>
              <a:rPr lang="ru-RU" sz="2000" dirty="0" err="1"/>
              <a:t>stopping</a:t>
            </a:r>
            <a:r>
              <a:rPr lang="ru-RU" sz="2000" dirty="0"/>
              <a:t>, а затем протестировать качество на зашумлённых данных (</a:t>
            </a:r>
            <a:r>
              <a:rPr lang="ru-RU" sz="2000" dirty="0" err="1"/>
              <a:t>гауссовский</a:t>
            </a:r>
            <a:r>
              <a:rPr lang="ru-RU" sz="2000" dirty="0"/>
              <a:t> шум, соль-перец, размытие), оценивая метрики (</a:t>
            </a:r>
            <a:r>
              <a:rPr lang="ru-RU" sz="2000" dirty="0" err="1"/>
              <a:t>Accuracy</a:t>
            </a:r>
            <a:r>
              <a:rPr lang="ru-RU" sz="2000" dirty="0"/>
              <a:t>, F1-Score, </a:t>
            </a:r>
            <a:r>
              <a:rPr lang="ru-RU" sz="2000" dirty="0" err="1"/>
              <a:t>Confusion</a:t>
            </a:r>
            <a:r>
              <a:rPr lang="ru-RU" sz="2000" dirty="0"/>
              <a:t> </a:t>
            </a:r>
            <a:r>
              <a:rPr lang="ru-RU" sz="2000" dirty="0" err="1"/>
              <a:t>Matrix</a:t>
            </a:r>
            <a:r>
              <a:rPr lang="ru-RU" sz="2000" dirty="0"/>
              <a:t>). Альтернативно можно экспериментировать с </a:t>
            </a:r>
            <a:r>
              <a:rPr lang="ru-RU" sz="2000" dirty="0" err="1"/>
              <a:t>Vision</a:t>
            </a:r>
            <a:r>
              <a:rPr lang="ru-RU" sz="2000" dirty="0"/>
              <a:t> </a:t>
            </a:r>
            <a:r>
              <a:rPr lang="ru-RU" sz="2000" dirty="0" err="1"/>
              <a:t>Transformers</a:t>
            </a:r>
            <a:r>
              <a:rPr lang="ru-RU" sz="2000" dirty="0"/>
              <a:t> (</a:t>
            </a:r>
            <a:r>
              <a:rPr lang="ru-RU" sz="2000" dirty="0" err="1"/>
              <a:t>ViT</a:t>
            </a:r>
            <a:r>
              <a:rPr lang="ru-RU" sz="2000" dirty="0"/>
              <a:t>) или ансамблями моделей, но CNN с аугментацией остаются наиболее практичным решением.</a:t>
            </a:r>
            <a:endParaRPr lang="ru-RU" sz="20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1326" y="1001867"/>
            <a:ext cx="10515600" cy="355600"/>
          </a:xfrm>
        </p:spPr>
        <p:txBody>
          <a:bodyPr>
            <a:noAutofit/>
          </a:bodyPr>
          <a:lstStyle/>
          <a:p>
            <a:r>
              <a:rPr lang="ru-RU" sz="2800" dirty="0"/>
              <a:t>Анализ существующих </a:t>
            </a:r>
            <a:r>
              <a:rPr lang="ru-RU" sz="2800" dirty="0" smtClean="0"/>
              <a:t>решений: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447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460938"/>
            <a:ext cx="10524808" cy="4446944"/>
          </a:xfrm>
        </p:spPr>
        <p:txBody>
          <a:bodyPr/>
          <a:lstStyle/>
          <a:p>
            <a:r>
              <a:rPr lang="ru-RU" sz="1800" i="1" dirty="0"/>
              <a:t>Мною был реализован следующий подход:</a:t>
            </a:r>
          </a:p>
          <a:p>
            <a:pPr lvl="0"/>
            <a:r>
              <a:rPr lang="ru-RU" sz="1800" dirty="0" smtClean="0"/>
              <a:t>1. Загрузка </a:t>
            </a:r>
            <a:r>
              <a:rPr lang="ru-RU" sz="1800" dirty="0"/>
              <a:t>и предобработка </a:t>
            </a:r>
            <a:r>
              <a:rPr lang="ru-RU" sz="1800" dirty="0" err="1"/>
              <a:t>датасета</a:t>
            </a:r>
            <a:r>
              <a:rPr lang="ru-RU" sz="1800" dirty="0"/>
              <a:t> GTSRB</a:t>
            </a:r>
            <a:r>
              <a:rPr lang="ru-RU" sz="1800" dirty="0" smtClean="0"/>
              <a:t>.</a:t>
            </a:r>
            <a:endParaRPr lang="ru-RU" sz="1800" dirty="0"/>
          </a:p>
          <a:p>
            <a:pPr lvl="0"/>
            <a:r>
              <a:rPr lang="ru-RU" sz="1800" dirty="0" smtClean="0"/>
              <a:t>2. Построение </a:t>
            </a:r>
            <a:r>
              <a:rPr lang="ru-RU" sz="1800" dirty="0"/>
              <a:t>базовой CNN-модели.</a:t>
            </a:r>
          </a:p>
          <a:p>
            <a:pPr lvl="0"/>
            <a:r>
              <a:rPr lang="ru-RU" sz="1800" dirty="0" smtClean="0"/>
              <a:t>3. Начальное </a:t>
            </a:r>
            <a:r>
              <a:rPr lang="ru-RU" sz="1800" dirty="0"/>
              <a:t>обучение на нормальных данных.</a:t>
            </a:r>
          </a:p>
          <a:p>
            <a:pPr lvl="0"/>
            <a:r>
              <a:rPr lang="ru-RU" sz="1800" dirty="0" smtClean="0"/>
              <a:t>4. Столкнулась </a:t>
            </a:r>
            <a:r>
              <a:rPr lang="ru-RU" sz="1800" dirty="0"/>
              <a:t>с проблемой: модель плохо справлялась с зашумленными изображениями.</a:t>
            </a:r>
          </a:p>
          <a:p>
            <a:pPr lvl="0"/>
            <a:r>
              <a:rPr lang="ru-RU" sz="1800" dirty="0" smtClean="0"/>
              <a:t>5. Я </a:t>
            </a:r>
            <a:r>
              <a:rPr lang="ru-RU" sz="1800" dirty="0" err="1"/>
              <a:t>дообучила</a:t>
            </a:r>
            <a:r>
              <a:rPr lang="ru-RU" sz="1800" dirty="0"/>
              <a:t> модель с использованием аугментации, включая повороты, масштабирование, сдвиги и добавление шума — это улучшило устойчивость к реальным искажениям</a:t>
            </a:r>
            <a:r>
              <a:rPr lang="ru-RU" sz="1800" dirty="0" smtClean="0"/>
              <a:t>.</a:t>
            </a:r>
          </a:p>
          <a:p>
            <a:pPr lvl="0"/>
            <a:r>
              <a:rPr lang="ru-RU" sz="1800" dirty="0" smtClean="0"/>
              <a:t>6. Проверила на зашумленных данных еще раз</a:t>
            </a:r>
            <a:endParaRPr lang="ru-RU" sz="1800" dirty="0"/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1326" y="896764"/>
            <a:ext cx="10515600" cy="355600"/>
          </a:xfrm>
        </p:spPr>
        <p:txBody>
          <a:bodyPr/>
          <a:lstStyle/>
          <a:p>
            <a:r>
              <a:rPr lang="ru-RU" b="1" dirty="0"/>
              <a:t>Решение и </a:t>
            </a:r>
            <a:r>
              <a:rPr lang="ru-RU" b="1" dirty="0" smtClean="0"/>
              <a:t>подход: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9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92772"/>
            <a:ext cx="10524808" cy="4615110"/>
          </a:xfrm>
        </p:spPr>
        <p:txBody>
          <a:bodyPr>
            <a:normAutofit/>
          </a:bodyPr>
          <a:lstStyle/>
          <a:p>
            <a:r>
              <a:rPr lang="ru-RU" sz="1400" b="1" dirty="0"/>
              <a:t>Ключевые компоненты стека:</a:t>
            </a:r>
          </a:p>
          <a:p>
            <a:r>
              <a:rPr lang="ru-RU" sz="1400" i="1" dirty="0"/>
              <a:t>Основные библиотеки</a:t>
            </a:r>
            <a:r>
              <a:rPr lang="ru-RU" sz="1400" i="1" dirty="0" smtClean="0"/>
              <a:t>:</a:t>
            </a:r>
            <a:endParaRPr lang="ru-RU" sz="1400" i="1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TensorFlow</a:t>
            </a:r>
            <a:r>
              <a:rPr lang="en-GB" sz="1400" dirty="0" smtClean="0"/>
              <a:t>/</a:t>
            </a:r>
            <a:r>
              <a:rPr lang="en-GB" sz="1400" dirty="0" err="1" smtClean="0"/>
              <a:t>Keras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построение и обучение </a:t>
            </a:r>
            <a:r>
              <a:rPr lang="en-GB" sz="1400" dirty="0" smtClean="0"/>
              <a:t>CNN</a:t>
            </a:r>
            <a:endParaRPr lang="en-GB" sz="1400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OpenCV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предобработка </a:t>
            </a:r>
            <a:r>
              <a:rPr lang="ru-RU" sz="1400" dirty="0" smtClean="0"/>
              <a:t>изображений</a:t>
            </a:r>
            <a:endParaRPr lang="ru-RU" sz="1400" dirty="0"/>
          </a:p>
          <a:p>
            <a:r>
              <a:rPr lang="ru-RU" sz="1400" dirty="0" smtClean="0"/>
              <a:t>- </a:t>
            </a:r>
            <a:r>
              <a:rPr lang="en-GB" sz="1400" dirty="0" smtClean="0"/>
              <a:t>Pandas/</a:t>
            </a:r>
            <a:r>
              <a:rPr lang="en-GB" sz="1400" dirty="0" err="1" smtClean="0"/>
              <a:t>NumPy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работа с </a:t>
            </a:r>
            <a:r>
              <a:rPr lang="ru-RU" sz="1400" dirty="0" smtClean="0"/>
              <a:t>данными</a:t>
            </a:r>
            <a:endParaRPr lang="ru-RU" sz="1400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Matplotlib</a:t>
            </a:r>
            <a:r>
              <a:rPr lang="en-GB" sz="1400" dirty="0" smtClean="0"/>
              <a:t>/</a:t>
            </a:r>
            <a:r>
              <a:rPr lang="en-GB" sz="1400" dirty="0" err="1" smtClean="0"/>
              <a:t>Seaborn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визуализация </a:t>
            </a:r>
            <a:r>
              <a:rPr lang="ru-RU" sz="1400" dirty="0" smtClean="0"/>
              <a:t>результатов</a:t>
            </a:r>
            <a:endParaRPr lang="ru-RU" sz="1400" dirty="0"/>
          </a:p>
          <a:p>
            <a:r>
              <a:rPr lang="ru-RU" sz="1400" i="1" dirty="0"/>
              <a:t>Вспомогательные инструменты</a:t>
            </a:r>
            <a:r>
              <a:rPr lang="ru-RU" sz="1400" i="1" dirty="0" smtClean="0"/>
              <a:t>:</a:t>
            </a:r>
            <a:endParaRPr lang="ru-RU" sz="1400" i="1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Scikit</a:t>
            </a:r>
            <a:r>
              <a:rPr lang="en-GB" sz="1400" dirty="0" smtClean="0"/>
              <a:t>-learn </a:t>
            </a:r>
            <a:r>
              <a:rPr lang="en-GB" sz="1400" dirty="0"/>
              <a:t>— </a:t>
            </a:r>
            <a:r>
              <a:rPr lang="ru-RU" sz="1400" dirty="0"/>
              <a:t>разделение данных и метрики </a:t>
            </a:r>
            <a:r>
              <a:rPr lang="ru-RU" sz="1400" dirty="0" smtClean="0"/>
              <a:t>качества</a:t>
            </a:r>
            <a:endParaRPr lang="ru-RU" sz="1400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ImageDataGenerator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аугментация </a:t>
            </a:r>
            <a:r>
              <a:rPr lang="ru-RU" sz="1400" dirty="0" smtClean="0"/>
              <a:t>изображений</a:t>
            </a:r>
            <a:endParaRPr lang="ru-RU" sz="1400" dirty="0"/>
          </a:p>
          <a:p>
            <a:r>
              <a:rPr lang="ru-RU" sz="1400" dirty="0" smtClean="0"/>
              <a:t>- </a:t>
            </a:r>
            <a:r>
              <a:rPr lang="en-GB" sz="1400" dirty="0" err="1" smtClean="0"/>
              <a:t>Gradio</a:t>
            </a:r>
            <a:r>
              <a:rPr lang="en-GB" sz="1400" dirty="0" smtClean="0"/>
              <a:t> </a:t>
            </a:r>
            <a:r>
              <a:rPr lang="en-GB" sz="1400" dirty="0"/>
              <a:t>— </a:t>
            </a:r>
            <a:r>
              <a:rPr lang="ru-RU" sz="1400" dirty="0"/>
              <a:t>создание интерактивного </a:t>
            </a:r>
            <a:r>
              <a:rPr lang="ru-RU" sz="1400" dirty="0" err="1" smtClean="0"/>
              <a:t>демо</a:t>
            </a:r>
            <a:r>
              <a:rPr lang="ru-RU" sz="1400" dirty="0" smtClean="0"/>
              <a:t>-интерфейса</a:t>
            </a:r>
            <a:endParaRPr lang="ru-RU" sz="1400" dirty="0"/>
          </a:p>
          <a:p>
            <a:r>
              <a:rPr lang="ru-RU" sz="1400" i="1" dirty="0"/>
              <a:t>Оптимизация обучения</a:t>
            </a:r>
            <a:r>
              <a:rPr lang="ru-RU" sz="1400" i="1" dirty="0" smtClean="0"/>
              <a:t>:</a:t>
            </a:r>
            <a:endParaRPr lang="ru-RU" sz="1400" i="1" dirty="0"/>
          </a:p>
          <a:p>
            <a:r>
              <a:rPr lang="ru-RU" sz="1400" dirty="0" smtClean="0"/>
              <a:t>- Регуляризация </a:t>
            </a:r>
            <a:r>
              <a:rPr lang="ru-RU" sz="1400" dirty="0"/>
              <a:t>(</a:t>
            </a:r>
            <a:r>
              <a:rPr lang="en-GB" sz="1400" dirty="0"/>
              <a:t>Dropout, </a:t>
            </a:r>
            <a:r>
              <a:rPr lang="en-GB" sz="1400" dirty="0" err="1"/>
              <a:t>BatchNormalization</a:t>
            </a:r>
            <a:r>
              <a:rPr lang="en-GB" sz="1400" dirty="0"/>
              <a:t>, L2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ru-RU" sz="1400" dirty="0" smtClean="0"/>
              <a:t>- </a:t>
            </a:r>
            <a:r>
              <a:rPr lang="ru-RU" sz="1400" dirty="0" err="1" smtClean="0"/>
              <a:t>Коллбэки</a:t>
            </a:r>
            <a:r>
              <a:rPr lang="ru-RU" sz="1400" dirty="0" smtClean="0"/>
              <a:t> </a:t>
            </a:r>
            <a:r>
              <a:rPr lang="ru-RU" sz="1400" dirty="0"/>
              <a:t>(</a:t>
            </a:r>
            <a:r>
              <a:rPr lang="en-GB" sz="1400" dirty="0" err="1"/>
              <a:t>EarlyStopping</a:t>
            </a:r>
            <a:r>
              <a:rPr lang="en-GB" sz="1400" dirty="0"/>
              <a:t>, </a:t>
            </a:r>
            <a:r>
              <a:rPr lang="en-GB" sz="1400" dirty="0" err="1"/>
              <a:t>ReduceLROnPlateau</a:t>
            </a:r>
            <a:r>
              <a:rPr lang="en-GB" sz="1400" dirty="0"/>
              <a:t>)</a:t>
            </a:r>
            <a:endParaRPr lang="ru-RU" sz="1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854723"/>
            <a:ext cx="10515600" cy="355600"/>
          </a:xfrm>
        </p:spPr>
        <p:txBody>
          <a:bodyPr/>
          <a:lstStyle/>
          <a:p>
            <a:r>
              <a:rPr lang="ru-RU" dirty="0" smtClean="0"/>
              <a:t>1. Используемые библиотеки и инструменты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9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810930"/>
            <a:ext cx="10524808" cy="5096952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1200" b="1" dirty="0"/>
              <a:t>Загрузка метаданных</a:t>
            </a:r>
          </a:p>
          <a:p>
            <a:r>
              <a:rPr lang="ru-RU" sz="1200" dirty="0"/>
              <a:t>Назначение:</a:t>
            </a:r>
          </a:p>
          <a:p>
            <a:r>
              <a:rPr lang="ru-RU" sz="1200" dirty="0" smtClean="0"/>
              <a:t>- Чтение </a:t>
            </a:r>
            <a:r>
              <a:rPr lang="ru-RU" sz="1200" dirty="0"/>
              <a:t>CSV-файлов с путями к изображениям и метками классов для тренировочного и тестового наборов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/>
              <a:t>Ключевые операции</a:t>
            </a:r>
            <a:r>
              <a:rPr lang="ru-RU" sz="1200" dirty="0" smtClean="0"/>
              <a:t>:</a:t>
            </a:r>
            <a:endParaRPr lang="ru-RU" sz="1200" dirty="0"/>
          </a:p>
          <a:p>
            <a:r>
              <a:rPr lang="ru-RU" sz="1200" dirty="0" smtClean="0"/>
              <a:t>- Загрузка </a:t>
            </a:r>
            <a:r>
              <a:rPr lang="ru-RU" sz="1200" dirty="0"/>
              <a:t>данных из Train.csv, Test.csv, Meta.csv с помощью </a:t>
            </a:r>
            <a:r>
              <a:rPr lang="ru-RU" sz="1200" dirty="0" err="1"/>
              <a:t>pandas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 smtClean="0"/>
              <a:t>- Проверка </a:t>
            </a:r>
            <a:r>
              <a:rPr lang="ru-RU" sz="1200" dirty="0"/>
              <a:t>структуры данных</a:t>
            </a:r>
            <a:r>
              <a:rPr lang="ru-RU" sz="1200" dirty="0" smtClean="0"/>
              <a:t>:</a:t>
            </a:r>
            <a:endParaRPr lang="ru-RU" sz="1200" dirty="0"/>
          </a:p>
          <a:p>
            <a:r>
              <a:rPr lang="ru-RU" sz="1200" dirty="0" smtClean="0"/>
              <a:t>- Размер тренировочного </a:t>
            </a:r>
            <a:r>
              <a:rPr lang="ru-RU" sz="1200" dirty="0"/>
              <a:t>набора: (39209, 5</a:t>
            </a:r>
            <a:r>
              <a:rPr lang="ru-RU" sz="1200" dirty="0" smtClean="0"/>
              <a:t>)</a:t>
            </a:r>
            <a:endParaRPr lang="ru-RU" sz="1200" dirty="0"/>
          </a:p>
          <a:p>
            <a:r>
              <a:rPr lang="ru-RU" sz="1200" dirty="0" smtClean="0"/>
              <a:t>- Размер </a:t>
            </a:r>
            <a:r>
              <a:rPr lang="ru-RU" sz="1200" dirty="0"/>
              <a:t>тестового набора: (12630, 5</a:t>
            </a:r>
            <a:r>
              <a:rPr lang="ru-RU" sz="1200" dirty="0" smtClean="0"/>
              <a:t>)</a:t>
            </a:r>
            <a:endParaRPr lang="ru-RU" sz="1200" dirty="0"/>
          </a:p>
          <a:p>
            <a:r>
              <a:rPr lang="ru-RU" sz="1200" dirty="0" smtClean="0"/>
              <a:t>- Количество </a:t>
            </a:r>
            <a:r>
              <a:rPr lang="ru-RU" sz="1200" dirty="0"/>
              <a:t>классов: </a:t>
            </a:r>
            <a:r>
              <a:rPr lang="ru-RU" sz="1200" dirty="0" smtClean="0"/>
              <a:t>43</a:t>
            </a:r>
          </a:p>
          <a:p>
            <a:r>
              <a:rPr lang="ru-RU" sz="1200" b="1" dirty="0"/>
              <a:t>Нормализация и кодирование меток</a:t>
            </a:r>
          </a:p>
          <a:p>
            <a:r>
              <a:rPr lang="ru-RU" sz="1200" dirty="0" smtClean="0"/>
              <a:t>- Предобработка:</a:t>
            </a:r>
            <a:endParaRPr lang="ru-RU" sz="1200" dirty="0"/>
          </a:p>
          <a:p>
            <a:r>
              <a:rPr lang="ru-RU" sz="1200" dirty="0" smtClean="0"/>
              <a:t>- Нормализация </a:t>
            </a:r>
            <a:r>
              <a:rPr lang="ru-RU" sz="1200" dirty="0"/>
              <a:t>пикселей: деление на 255.0 (диапазон [0, 1</a:t>
            </a:r>
            <a:r>
              <a:rPr lang="ru-RU" sz="1200" dirty="0" smtClean="0"/>
              <a:t>]).</a:t>
            </a:r>
            <a:endParaRPr lang="ru-RU" sz="1200" dirty="0"/>
          </a:p>
          <a:p>
            <a:r>
              <a:rPr lang="ru-RU" sz="1200" dirty="0" smtClean="0"/>
              <a:t>- </a:t>
            </a:r>
            <a:r>
              <a:rPr lang="ru-RU" sz="1200" dirty="0" err="1" smtClean="0"/>
              <a:t>One-hot</a:t>
            </a:r>
            <a:r>
              <a:rPr lang="ru-RU" sz="1200" dirty="0" smtClean="0"/>
              <a:t> </a:t>
            </a:r>
            <a:r>
              <a:rPr lang="ru-RU" sz="1200" dirty="0"/>
              <a:t>кодирование меток через </a:t>
            </a:r>
            <a:r>
              <a:rPr lang="ru-RU" sz="1200" dirty="0" err="1"/>
              <a:t>to_categorical</a:t>
            </a:r>
            <a:r>
              <a:rPr lang="ru-RU" sz="1200" dirty="0" smtClean="0"/>
              <a:t>:</a:t>
            </a:r>
            <a:endParaRPr lang="ru-RU" sz="1200" dirty="0"/>
          </a:p>
          <a:p>
            <a:r>
              <a:rPr lang="ru-RU" sz="1200" dirty="0" smtClean="0"/>
              <a:t>- Пример</a:t>
            </a:r>
            <a:r>
              <a:rPr lang="ru-RU" sz="1200" dirty="0"/>
              <a:t>: класс 5 → [0, 0, 0, 0, 0, 1, 0, ..., 0</a:t>
            </a:r>
            <a:r>
              <a:rPr lang="ru-RU" sz="1200" dirty="0" smtClean="0"/>
              <a:t>].</a:t>
            </a:r>
            <a:endParaRPr lang="ru-RU" sz="1200" dirty="0"/>
          </a:p>
          <a:p>
            <a:r>
              <a:rPr lang="ru-RU" sz="1200" b="1" dirty="0"/>
              <a:t>Зачем</a:t>
            </a:r>
            <a:r>
              <a:rPr lang="ru-RU" sz="1200" b="1" dirty="0" smtClean="0"/>
              <a:t>?</a:t>
            </a:r>
            <a:endParaRPr lang="ru-RU" sz="1200" b="1" dirty="0"/>
          </a:p>
          <a:p>
            <a:r>
              <a:rPr lang="ru-RU" sz="1200" dirty="0" smtClean="0"/>
              <a:t>- Нормализация </a:t>
            </a:r>
            <a:r>
              <a:rPr lang="ru-RU" sz="1200" dirty="0"/>
              <a:t>ускоряет сходимость модели</a:t>
            </a:r>
            <a:r>
              <a:rPr lang="ru-RU" sz="1200" dirty="0" smtClean="0"/>
              <a:t>.</a:t>
            </a:r>
            <a:endParaRPr lang="ru-RU" sz="1200" dirty="0"/>
          </a:p>
          <a:p>
            <a:r>
              <a:rPr lang="ru-RU" sz="1200" dirty="0" smtClean="0"/>
              <a:t>- </a:t>
            </a:r>
            <a:r>
              <a:rPr lang="ru-RU" sz="1200" dirty="0" err="1" smtClean="0"/>
              <a:t>One-hot</a:t>
            </a:r>
            <a:r>
              <a:rPr lang="ru-RU" sz="1200" dirty="0" smtClean="0"/>
              <a:t> кодирование </a:t>
            </a:r>
            <a:r>
              <a:rPr lang="ru-RU" sz="1200" dirty="0"/>
              <a:t>необходимо для работы с функцией потерь </a:t>
            </a:r>
            <a:r>
              <a:rPr lang="ru-RU" sz="1200" dirty="0" err="1"/>
              <a:t>categorical_crossentropy</a:t>
            </a:r>
            <a:r>
              <a:rPr lang="ru-RU" sz="1200" dirty="0"/>
              <a:t>.</a:t>
            </a:r>
            <a:endParaRPr lang="ru-RU" sz="12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455330"/>
            <a:ext cx="10515600" cy="355600"/>
          </a:xfrm>
        </p:spPr>
        <p:txBody>
          <a:bodyPr/>
          <a:lstStyle/>
          <a:p>
            <a:r>
              <a:rPr lang="ru-RU" dirty="0" smtClean="0"/>
              <a:t>2. Загрузка и предобработка данных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9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852972"/>
            <a:ext cx="10524808" cy="3330146"/>
          </a:xfrm>
        </p:spPr>
        <p:txBody>
          <a:bodyPr>
            <a:normAutofit/>
          </a:bodyPr>
          <a:lstStyle/>
          <a:p>
            <a:r>
              <a:rPr lang="ru-RU" sz="1600" b="1" dirty="0"/>
              <a:t>Назначение:</a:t>
            </a:r>
          </a:p>
          <a:p>
            <a:r>
              <a:rPr lang="ru-RU" sz="1600" dirty="0"/>
              <a:t>Увеличение разнообразия тренировочных данных для улучшения обобщающей способности модели</a:t>
            </a:r>
            <a:r>
              <a:rPr lang="ru-RU" sz="1600" dirty="0" smtClean="0"/>
              <a:t>.</a:t>
            </a:r>
            <a:endParaRPr lang="ru-RU" sz="1600" dirty="0"/>
          </a:p>
          <a:p>
            <a:r>
              <a:rPr lang="ru-RU" sz="1600" i="1" dirty="0"/>
              <a:t>Методы аугментации</a:t>
            </a:r>
            <a:r>
              <a:rPr lang="ru-RU" sz="1600" i="1" dirty="0" smtClean="0"/>
              <a:t>:</a:t>
            </a:r>
            <a:endParaRPr lang="ru-RU" sz="1600" i="1" dirty="0"/>
          </a:p>
          <a:p>
            <a:r>
              <a:rPr lang="ru-RU" sz="1600" dirty="0"/>
              <a:t>Параметр	</a:t>
            </a:r>
            <a:r>
              <a:rPr lang="ru-RU" sz="1600" dirty="0" smtClean="0"/>
              <a:t>                          Эффект</a:t>
            </a:r>
            <a:endParaRPr lang="ru-RU" sz="1600" dirty="0"/>
          </a:p>
          <a:p>
            <a:r>
              <a:rPr lang="ru-RU" sz="1600" dirty="0" err="1"/>
              <a:t>rotation_range</a:t>
            </a:r>
            <a:r>
              <a:rPr lang="ru-RU" sz="1600" dirty="0"/>
              <a:t>=15	</a:t>
            </a:r>
            <a:r>
              <a:rPr lang="ru-RU" sz="1600" dirty="0" smtClean="0"/>
              <a:t>                 Поворот </a:t>
            </a:r>
            <a:r>
              <a:rPr lang="ru-RU" sz="1600" dirty="0"/>
              <a:t>на ±15°</a:t>
            </a:r>
          </a:p>
          <a:p>
            <a:r>
              <a:rPr lang="ru-RU" sz="1600" dirty="0" err="1"/>
              <a:t>width_shift_range</a:t>
            </a:r>
            <a:r>
              <a:rPr lang="ru-RU" sz="1600" dirty="0"/>
              <a:t>=0.1	Сдвиг по ширине на 10%</a:t>
            </a:r>
          </a:p>
          <a:p>
            <a:r>
              <a:rPr lang="ru-RU" sz="1600" dirty="0" err="1"/>
              <a:t>zoom_range</a:t>
            </a:r>
            <a:r>
              <a:rPr lang="ru-RU" sz="1600" dirty="0"/>
              <a:t>=0.1	</a:t>
            </a:r>
            <a:r>
              <a:rPr lang="ru-RU" sz="1600" dirty="0" smtClean="0"/>
              <a:t>                 Случайное </a:t>
            </a:r>
            <a:r>
              <a:rPr lang="ru-RU" sz="1600" dirty="0"/>
              <a:t>увеличение/уменьшение</a:t>
            </a:r>
          </a:p>
          <a:p>
            <a:r>
              <a:rPr lang="ru-RU" sz="1600" dirty="0" err="1"/>
              <a:t>shear_range</a:t>
            </a:r>
            <a:r>
              <a:rPr lang="ru-RU" sz="1600" dirty="0"/>
              <a:t>=0.1	</a:t>
            </a:r>
            <a:r>
              <a:rPr lang="ru-RU" sz="1600" dirty="0" smtClean="0"/>
              <a:t>                 Наклон </a:t>
            </a:r>
            <a:r>
              <a:rPr lang="ru-RU" sz="1600" dirty="0"/>
              <a:t>изображения</a:t>
            </a:r>
          </a:p>
          <a:p>
            <a:r>
              <a:rPr lang="ru-RU" sz="1600" dirty="0" err="1"/>
              <a:t>fill_mode</a:t>
            </a:r>
            <a:r>
              <a:rPr lang="ru-RU" sz="1600" dirty="0"/>
              <a:t>='</a:t>
            </a:r>
            <a:r>
              <a:rPr lang="ru-RU" sz="1600" dirty="0" err="1"/>
              <a:t>nearest</a:t>
            </a:r>
            <a:r>
              <a:rPr lang="ru-RU" sz="1600" dirty="0"/>
              <a:t>'	Заполнение пикселей ближайшими значениями</a:t>
            </a:r>
          </a:p>
          <a:p>
            <a:endParaRPr lang="ru-RU" sz="1600" dirty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497371"/>
            <a:ext cx="10515600" cy="355600"/>
          </a:xfrm>
        </p:spPr>
        <p:txBody>
          <a:bodyPr/>
          <a:lstStyle/>
          <a:p>
            <a:r>
              <a:rPr lang="ru-RU" dirty="0" smtClean="0"/>
              <a:t>3. Аугментация данных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14" y="4267418"/>
            <a:ext cx="757343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2679</TotalTime>
  <Words>1639</Words>
  <Application>Microsoft Office PowerPoint</Application>
  <PresentationFormat>Широкоэкранный</PresentationFormat>
  <Paragraphs>289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Montserrat</vt:lpstr>
      <vt:lpstr>Montserrat Medium</vt:lpstr>
      <vt:lpstr>Calibri</vt:lpstr>
      <vt:lpstr>Обложка</vt:lpstr>
      <vt:lpstr>Разделяющие слайды</vt:lpstr>
      <vt:lpstr>Внутренние слайды</vt:lpstr>
      <vt:lpstr>Проект №8 Классификация дорожных знаков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ESTER</cp:lastModifiedBy>
  <cp:revision>110</cp:revision>
  <dcterms:created xsi:type="dcterms:W3CDTF">2023-09-20T07:01:25Z</dcterms:created>
  <dcterms:modified xsi:type="dcterms:W3CDTF">2025-07-23T14:59:10Z</dcterms:modified>
</cp:coreProperties>
</file>